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93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1AE0F-2283-4941-80A8-8CA8481C76C0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80DEE-A9B0-492E-9565-2DCFEB3A3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38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0DEE-A9B0-492E-9565-2DCFEB3A378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28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4EC947F-3AD4-4EFC-B904-8FD899C45562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2CD7CF5-41F9-41C1-975F-04D70D80D1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Arterial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Assistant Professor Bojan </a:t>
            </a:r>
            <a:r>
              <a:rPr lang="sr-Latn-RS" dirty="0" smtClean="0">
                <a:latin typeface="Palatino Linotype" pitchFamily="18" charset="0"/>
              </a:rPr>
              <a:t>Stojanović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74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62600"/>
            <a:ext cx="8229600" cy="8683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Palatino Linotype" pitchFamily="18" charset="0"/>
              </a:rPr>
              <a:t>The illustration depicts a Standard Peripheral Vascular Study Report, encompassing Arterial Segmental Pressure Measurements and Doppler Evaluation of the Lower Extremity.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346"/>
            <a:ext cx="6126480" cy="518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94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Computed Tomography Angiography (CTA)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4319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Palatino Linotype" pitchFamily="18" charset="0"/>
              </a:rPr>
              <a:t>Noninvasive, contrast-dependent arterial imaging.</a:t>
            </a:r>
          </a:p>
          <a:p>
            <a:r>
              <a:rPr lang="en-US" dirty="0" smtClean="0">
                <a:latin typeface="Palatino Linotype" pitchFamily="18" charset="0"/>
              </a:rPr>
              <a:t>Utilizes iodine-based contrast agents and serial transverse slices.</a:t>
            </a:r>
          </a:p>
          <a:p>
            <a:r>
              <a:rPr lang="en-US" dirty="0" smtClean="0">
                <a:latin typeface="Palatino Linotype" pitchFamily="18" charset="0"/>
              </a:rPr>
              <a:t>Renders vessels in 3D, allowing multi-angle views post-acquisition.</a:t>
            </a:r>
          </a:p>
          <a:p>
            <a:r>
              <a:rPr lang="en-US" dirty="0" smtClean="0">
                <a:latin typeface="Palatino Linotype" pitchFamily="18" charset="0"/>
              </a:rPr>
              <a:t>Advanced due to aortic </a:t>
            </a:r>
            <a:r>
              <a:rPr lang="en-US" dirty="0" err="1" smtClean="0">
                <a:latin typeface="Palatino Linotype" pitchFamily="18" charset="0"/>
              </a:rPr>
              <a:t>endografting</a:t>
            </a:r>
            <a:r>
              <a:rPr lang="en-US" dirty="0" smtClean="0">
                <a:latin typeface="Palatino Linotype" pitchFamily="18" charset="0"/>
              </a:rPr>
              <a:t>; visualizes aneurysm components.</a:t>
            </a:r>
          </a:p>
          <a:p>
            <a:r>
              <a:rPr lang="en-US" dirty="0" smtClean="0">
                <a:latin typeface="Palatino Linotype" pitchFamily="18" charset="0"/>
              </a:rPr>
              <a:t>Increasingly used for carotid bifurcation; enhanced with rising computing power.</a:t>
            </a:r>
          </a:p>
          <a:p>
            <a:r>
              <a:rPr lang="en-US" dirty="0" smtClean="0">
                <a:latin typeface="Palatino Linotype" pitchFamily="18" charset="0"/>
              </a:rPr>
              <a:t>Limitations: use of contrast, artifacts from calcification &amp; stents.</a:t>
            </a:r>
          </a:p>
          <a:p>
            <a:r>
              <a:rPr lang="en-US" dirty="0" smtClean="0">
                <a:latin typeface="Palatino Linotype" pitchFamily="18" charset="0"/>
              </a:rPr>
              <a:t>Can overstate in-stent stenosis; "blooming artifact" from heavy calcification.</a:t>
            </a:r>
          </a:p>
          <a:p>
            <a:r>
              <a:rPr lang="en-US" dirty="0" smtClean="0">
                <a:latin typeface="Palatino Linotype" pitchFamily="18" charset="0"/>
              </a:rPr>
              <a:t>Rivals invasive angiography in sensitivity, specificity, and accuracy.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89864"/>
            <a:ext cx="4206240" cy="228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6" y="4343400"/>
            <a:ext cx="4572000" cy="218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79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Vascular Imaging Modalities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6324600" cy="5334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Palatino Linotype" pitchFamily="18" charset="0"/>
              </a:rPr>
              <a:t>Magnetic Resonance Angiography (MRA):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Does not require iodinated contrast; uses Gadolinium.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Non-nephrotoxic, useful for patients with elevated </a:t>
            </a:r>
            <a:r>
              <a:rPr lang="en-US" dirty="0" err="1" smtClean="0">
                <a:latin typeface="Palatino Linotype" pitchFamily="18" charset="0"/>
              </a:rPr>
              <a:t>creatinine</a:t>
            </a:r>
            <a:r>
              <a:rPr lang="en-US" dirty="0" smtClean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Contraindications: pacemakers, defibrillators, etc.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Issues with metallic stents; </a:t>
            </a:r>
            <a:r>
              <a:rPr lang="en-US" dirty="0" err="1" smtClean="0">
                <a:latin typeface="Palatino Linotype" pitchFamily="18" charset="0"/>
              </a:rPr>
              <a:t>nitinol</a:t>
            </a:r>
            <a:r>
              <a:rPr lang="en-US" dirty="0" smtClean="0">
                <a:latin typeface="Palatino Linotype" pitchFamily="18" charset="0"/>
              </a:rPr>
              <a:t> stents minimal artifact.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Slower, costlier, but noninvasive and growing in use.</a:t>
            </a:r>
          </a:p>
          <a:p>
            <a:r>
              <a:rPr lang="en-US" dirty="0" smtClean="0">
                <a:latin typeface="Palatino Linotype" pitchFamily="18" charset="0"/>
              </a:rPr>
              <a:t>Diagnostic Angiography: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Gold standard in vascular imaging, though declining due to noninvasive methods.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Mainly captures a </a:t>
            </a:r>
            <a:r>
              <a:rPr lang="en-US" dirty="0" err="1" smtClean="0">
                <a:latin typeface="Palatino Linotype" pitchFamily="18" charset="0"/>
              </a:rPr>
              <a:t>uniplanar</a:t>
            </a:r>
            <a:r>
              <a:rPr lang="en-US" dirty="0" smtClean="0">
                <a:latin typeface="Palatino Linotype" pitchFamily="18" charset="0"/>
              </a:rPr>
              <a:t> “</a:t>
            </a:r>
            <a:r>
              <a:rPr lang="en-US" dirty="0" err="1" smtClean="0">
                <a:latin typeface="Palatino Linotype" pitchFamily="18" charset="0"/>
              </a:rPr>
              <a:t>lumenogram</a:t>
            </a:r>
            <a:r>
              <a:rPr lang="en-US" dirty="0" smtClean="0">
                <a:latin typeface="Palatino Linotype" pitchFamily="18" charset="0"/>
              </a:rPr>
              <a:t>”; may misrepresent stenosis.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Exposes to ionizing radiation and contrast risks.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Crucial for surgical or endovascular intervention decisions.</a:t>
            </a:r>
          </a:p>
          <a:p>
            <a:r>
              <a:rPr lang="en-US" dirty="0" smtClean="0">
                <a:latin typeface="Palatino Linotype" pitchFamily="18" charset="0"/>
              </a:rPr>
              <a:t>Digital Subtraction Angiography (DSA):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Reduced contrast volume, enhanced visualization.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Rotatable imaging device; real-time video replay.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Uses the pulse-chase technique for sequential imaging.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7063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4" y="4114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157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Preoperative Cardiac Assessment in </a:t>
            </a:r>
            <a:r>
              <a:rPr lang="sr-Latn-RS" dirty="0" smtClean="0">
                <a:latin typeface="Palatino Linotype" pitchFamily="18" charset="0"/>
              </a:rPr>
              <a:t>Vascular</a:t>
            </a:r>
            <a:r>
              <a:rPr lang="en-US" dirty="0" smtClean="0">
                <a:latin typeface="Palatino Linotype" pitchFamily="18" charset="0"/>
              </a:rPr>
              <a:t>Patients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960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Palatino Linotype" pitchFamily="18" charset="0"/>
              </a:rPr>
              <a:t>40-50% patients needing peripheral vascular procedures have significant coronary artery disease.</a:t>
            </a:r>
          </a:p>
          <a:p>
            <a:r>
              <a:rPr lang="en-US" dirty="0" smtClean="0">
                <a:latin typeface="Palatino Linotype" pitchFamily="18" charset="0"/>
              </a:rPr>
              <a:t>Myocardial infarction leads to most early and late postoperative deaths.</a:t>
            </a:r>
          </a:p>
          <a:p>
            <a:r>
              <a:rPr lang="en-US" dirty="0" smtClean="0">
                <a:latin typeface="Palatino Linotype" pitchFamily="18" charset="0"/>
              </a:rPr>
              <a:t>Current screening lacks efficiency in predicting postoperative cardiac complications.</a:t>
            </a:r>
          </a:p>
          <a:p>
            <a:r>
              <a:rPr lang="en-US" dirty="0" err="1" smtClean="0">
                <a:latin typeface="Palatino Linotype" pitchFamily="18" charset="0"/>
              </a:rPr>
              <a:t>Dipyridamole</a:t>
            </a:r>
            <a:r>
              <a:rPr lang="en-US" dirty="0" smtClean="0">
                <a:latin typeface="Palatino Linotype" pitchFamily="18" charset="0"/>
              </a:rPr>
              <a:t>-thallium imaging and </a:t>
            </a:r>
            <a:r>
              <a:rPr lang="en-US" dirty="0" err="1" smtClean="0">
                <a:latin typeface="Palatino Linotype" pitchFamily="18" charset="0"/>
              </a:rPr>
              <a:t>dobutamine</a:t>
            </a:r>
            <a:r>
              <a:rPr lang="en-US" dirty="0" smtClean="0">
                <a:latin typeface="Palatino Linotype" pitchFamily="18" charset="0"/>
              </a:rPr>
              <a:t>-echocardiography show conflicting results in risk assessment.</a:t>
            </a:r>
          </a:p>
          <a:p>
            <a:r>
              <a:rPr lang="en-US" dirty="0" smtClean="0">
                <a:latin typeface="Palatino Linotype" pitchFamily="18" charset="0"/>
              </a:rPr>
              <a:t>Coronary angiography has its own risks and doesn't always predict surgical risk effectively.</a:t>
            </a:r>
          </a:p>
          <a:p>
            <a:r>
              <a:rPr lang="en-US" dirty="0" smtClean="0">
                <a:latin typeface="Palatino Linotype" pitchFamily="18" charset="0"/>
              </a:rPr>
              <a:t>CARP trial: Prophylactic coronary revascularization doesn't reduce perioperative complications but delays vascular procedures.</a:t>
            </a:r>
          </a:p>
          <a:p>
            <a:r>
              <a:rPr lang="en-US" dirty="0" smtClean="0">
                <a:latin typeface="Palatino Linotype" pitchFamily="18" charset="0"/>
              </a:rPr>
              <a:t>Medical optimization, including the use of </a:t>
            </a:r>
            <a:r>
              <a:rPr lang="el-GR" dirty="0" smtClean="0">
                <a:latin typeface="Palatino Linotype" pitchFamily="18" charset="0"/>
              </a:rPr>
              <a:t>β-</a:t>
            </a:r>
            <a:r>
              <a:rPr lang="en-US" dirty="0" smtClean="0">
                <a:latin typeface="Palatino Linotype" pitchFamily="18" charset="0"/>
              </a:rPr>
              <a:t>blockers, antiplatelet medication, statins, and ACE inhibitors, is recommended.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086" y="1524000"/>
            <a:ext cx="2743200" cy="1541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24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 Evolution of Endovascular Therapy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5943600" cy="5486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Palatino Linotype" pitchFamily="18" charset="0"/>
              </a:rPr>
              <a:t>Cardiovascular disease: major mortality cause in the developed world.</a:t>
            </a:r>
          </a:p>
          <a:p>
            <a:r>
              <a:rPr lang="en-US" dirty="0" smtClean="0">
                <a:latin typeface="Palatino Linotype" pitchFamily="18" charset="0"/>
              </a:rPr>
              <a:t>Transition from surgical revascularization to catheter-based interventions in last two decades.</a:t>
            </a:r>
          </a:p>
          <a:p>
            <a:r>
              <a:rPr lang="en-US" dirty="0" smtClean="0">
                <a:latin typeface="Palatino Linotype" pitchFamily="18" charset="0"/>
              </a:rPr>
              <a:t>Key drivers: advanced imaging, reduced morbidity/mortality, faster recovery.</a:t>
            </a:r>
          </a:p>
          <a:p>
            <a:r>
              <a:rPr lang="en-US" dirty="0" smtClean="0">
                <a:latin typeface="Palatino Linotype" pitchFamily="18" charset="0"/>
              </a:rPr>
              <a:t>Technique applications span </a:t>
            </a:r>
            <a:r>
              <a:rPr lang="en-US" dirty="0" err="1" smtClean="0">
                <a:latin typeface="Palatino Linotype" pitchFamily="18" charset="0"/>
              </a:rPr>
              <a:t>stenoses</a:t>
            </a:r>
            <a:r>
              <a:rPr lang="en-US" dirty="0" smtClean="0">
                <a:latin typeface="Palatino Linotype" pitchFamily="18" charset="0"/>
              </a:rPr>
              <a:t>, occlusions, aneurysms, and traumatic lesions.</a:t>
            </a:r>
          </a:p>
          <a:p>
            <a:r>
              <a:rPr lang="en-US" dirty="0" smtClean="0">
                <a:latin typeface="Palatino Linotype" pitchFamily="18" charset="0"/>
              </a:rPr>
              <a:t>Access points: Common femoral artery (CFA), occasionally brachial artery.</a:t>
            </a:r>
          </a:p>
          <a:p>
            <a:r>
              <a:rPr lang="en-US" dirty="0" smtClean="0">
                <a:latin typeface="Palatino Linotype" pitchFamily="18" charset="0"/>
              </a:rPr>
              <a:t>Tools of the trade:</a:t>
            </a:r>
          </a:p>
          <a:p>
            <a:pPr lvl="1"/>
            <a:r>
              <a:rPr lang="en-US" dirty="0" err="1" smtClean="0">
                <a:latin typeface="Palatino Linotype" pitchFamily="18" charset="0"/>
              </a:rPr>
              <a:t>Guidewires</a:t>
            </a:r>
            <a:r>
              <a:rPr lang="en-US" dirty="0" smtClean="0">
                <a:latin typeface="Palatino Linotype" pitchFamily="18" charset="0"/>
              </a:rPr>
              <a:t>: flexible/stiff ends, various sizes/lengths.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Hemostatic Sheaths: protect vessels, prevent bleeding.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Catheters: multiple tip configurations.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Angioplasty Balloons: for vascular </a:t>
            </a:r>
            <a:r>
              <a:rPr lang="en-US" dirty="0" err="1" smtClean="0">
                <a:latin typeface="Palatino Linotype" pitchFamily="18" charset="0"/>
              </a:rPr>
              <a:t>stenoses</a:t>
            </a:r>
            <a:r>
              <a:rPr lang="en-US" dirty="0" smtClean="0">
                <a:latin typeface="Palatino Linotype" pitchFamily="18" charset="0"/>
              </a:rPr>
              <a:t>, stent deployment.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114800"/>
            <a:ext cx="339648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54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Vascular Stents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6705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>
                <a:latin typeface="Palatino Linotype" pitchFamily="18" charset="0"/>
              </a:rPr>
              <a:t>Vascular stents buttress collapsible vessels and reduce atherosclerotic restenosis.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Types of Stents: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Self-Expanding Stents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Composed of </a:t>
            </a:r>
            <a:r>
              <a:rPr lang="en-US" dirty="0" err="1">
                <a:latin typeface="Palatino Linotype" pitchFamily="18" charset="0"/>
              </a:rPr>
              <a:t>Elgiloy</a:t>
            </a:r>
            <a:r>
              <a:rPr lang="en-US" dirty="0">
                <a:latin typeface="Palatino Linotype" pitchFamily="18" charset="0"/>
              </a:rPr>
              <a:t> or </a:t>
            </a:r>
            <a:r>
              <a:rPr lang="en-US" dirty="0" err="1">
                <a:latin typeface="Palatino Linotype" pitchFamily="18" charset="0"/>
              </a:rPr>
              <a:t>Nitinol</a:t>
            </a:r>
            <a:r>
              <a:rPr lang="en-US" dirty="0">
                <a:latin typeface="Palatino Linotype" pitchFamily="18" charset="0"/>
              </a:rPr>
              <a:t> (nickel-titanium alloy).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Continually expand post-delivery.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Ideal for long lesions and placement in internal carotid artery.</a:t>
            </a:r>
          </a:p>
          <a:p>
            <a:r>
              <a:rPr lang="en-US" b="1" dirty="0">
                <a:latin typeface="Palatino Linotype" pitchFamily="18" charset="0"/>
              </a:rPr>
              <a:t>Balloon-Expandable Stents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Typically made of stainless steel.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Deployed by balloon inflation.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Best for short-segment lesions like proximal common iliac or renal artery stenosis.</a:t>
            </a:r>
          </a:p>
          <a:p>
            <a:r>
              <a:rPr lang="en-US" b="1" dirty="0">
                <a:latin typeface="Palatino Linotype" pitchFamily="18" charset="0"/>
              </a:rPr>
              <a:t>Drug-Eluting Stents (DES)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Release anti-inflammatory drugs to prevent restenosis.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Proven effective for coronary arteries and peripheral arterial disease.</a:t>
            </a:r>
          </a:p>
          <a:p>
            <a:r>
              <a:rPr lang="en-US" b="1" dirty="0">
                <a:latin typeface="Palatino Linotype" pitchFamily="18" charset="0"/>
              </a:rPr>
              <a:t>Stent Grafts:</a:t>
            </a:r>
            <a:endParaRPr lang="en-US" dirty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Result from combining a metal stent with fabric.</a:t>
            </a:r>
          </a:p>
          <a:p>
            <a:r>
              <a:rPr lang="en-US" dirty="0">
                <a:latin typeface="Palatino Linotype" pitchFamily="18" charset="0"/>
              </a:rPr>
              <a:t>Used for traumatic vascular lesions and increasingly for arterial occlusive diseases.</a:t>
            </a:r>
          </a:p>
          <a:p>
            <a:r>
              <a:rPr lang="en-US" i="1" dirty="0">
                <a:latin typeface="Palatino Linotype" pitchFamily="18" charset="0"/>
              </a:rPr>
              <a:t>Recent advances include branched </a:t>
            </a:r>
            <a:r>
              <a:rPr lang="en-US" i="1" dirty="0" err="1">
                <a:latin typeface="Palatino Linotype" pitchFamily="18" charset="0"/>
              </a:rPr>
              <a:t>endografts</a:t>
            </a:r>
            <a:r>
              <a:rPr lang="en-US" i="1" dirty="0">
                <a:latin typeface="Palatino Linotype" pitchFamily="18" charset="0"/>
              </a:rPr>
              <a:t>, fenestrated aortic </a:t>
            </a:r>
            <a:r>
              <a:rPr lang="en-US" i="1" dirty="0" err="1">
                <a:latin typeface="Palatino Linotype" pitchFamily="18" charset="0"/>
              </a:rPr>
              <a:t>endografts</a:t>
            </a:r>
            <a:r>
              <a:rPr lang="en-US" i="1" dirty="0">
                <a:latin typeface="Palatino Linotype" pitchFamily="18" charset="0"/>
              </a:rPr>
              <a:t>, and FDA-approved devices for aneurysm repairs.</a:t>
            </a:r>
            <a:endParaRPr lang="en-US" dirty="0">
              <a:latin typeface="Palatino Linotype" pitchFamily="18" charset="0"/>
            </a:endParaRP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793" y="1600200"/>
            <a:ext cx="2743200" cy="182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343400"/>
            <a:ext cx="2446793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56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CAROTID ARTERY DISEASE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7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Atherosclerotic Carotid Occlusive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73914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i="1" dirty="0">
                <a:latin typeface="Palatino Linotype" pitchFamily="18" charset="0"/>
              </a:rPr>
              <a:t>The primary pathology in the carotid artery bifurcation leading to ischemic strokes.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Key Facts:</a:t>
            </a:r>
            <a:endParaRPr lang="en-US" dirty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30-60% of ischemic strokes link to atherosclerotic carotid bifurcation occlusive disease.</a:t>
            </a:r>
          </a:p>
          <a:p>
            <a:r>
              <a:rPr lang="en-US" dirty="0">
                <a:latin typeface="Palatino Linotype" pitchFamily="18" charset="0"/>
              </a:rPr>
              <a:t>700,000 Americans face a new or recurrent stroke yearly.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85% are ischemic; 15% hemorrhagic.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Main causes of ischemic strokes:</a:t>
            </a:r>
          </a:p>
          <a:p>
            <a:pPr lvl="2"/>
            <a:r>
              <a:rPr lang="en-US" dirty="0">
                <a:latin typeface="Palatino Linotype" pitchFamily="18" charset="0"/>
              </a:rPr>
              <a:t>Cardiogenic emboli: 35%</a:t>
            </a:r>
          </a:p>
          <a:p>
            <a:pPr lvl="2"/>
            <a:r>
              <a:rPr lang="en-US" dirty="0">
                <a:latin typeface="Palatino Linotype" pitchFamily="18" charset="0"/>
              </a:rPr>
              <a:t>Carotid artery disease: 30%</a:t>
            </a:r>
          </a:p>
          <a:p>
            <a:pPr lvl="2"/>
            <a:r>
              <a:rPr lang="en-US" dirty="0">
                <a:latin typeface="Palatino Linotype" pitchFamily="18" charset="0"/>
              </a:rPr>
              <a:t>Others (lacunar, miscellaneous, idiopathic): 35%</a:t>
            </a:r>
          </a:p>
          <a:p>
            <a:r>
              <a:rPr lang="en-US" b="1" dirty="0">
                <a:latin typeface="Palatino Linotype" pitchFamily="18" charset="0"/>
              </a:rPr>
              <a:t>TIA (Transient Ischemic Attack)</a:t>
            </a:r>
            <a:r>
              <a:rPr lang="en-US" dirty="0">
                <a:latin typeface="Palatino Linotype" pitchFamily="18" charset="0"/>
              </a:rPr>
              <a:t>: Temporary </a:t>
            </a:r>
            <a:r>
              <a:rPr lang="en-US" dirty="0" err="1">
                <a:latin typeface="Palatino Linotype" pitchFamily="18" charset="0"/>
              </a:rPr>
              <a:t>hypoperfusion</a:t>
            </a:r>
            <a:r>
              <a:rPr lang="en-US" dirty="0">
                <a:latin typeface="Palatino Linotype" pitchFamily="18" charset="0"/>
              </a:rPr>
              <a:t> resolving within 24 hours.</a:t>
            </a:r>
          </a:p>
          <a:p>
            <a:r>
              <a:rPr lang="en-US" dirty="0">
                <a:latin typeface="Palatino Linotype" pitchFamily="18" charset="0"/>
              </a:rPr>
              <a:t>Carotid bifurcation occlusive disease primarily arises from </a:t>
            </a:r>
            <a:r>
              <a:rPr lang="en-US" dirty="0" err="1">
                <a:latin typeface="Palatino Linotype" pitchFamily="18" charset="0"/>
              </a:rPr>
              <a:t>atheroemboli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Begins with intimal injury → plaque formation → luminal narrowing.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Severity: mild (&lt;50%), moderate (50–69%), severe (70–99%).</a:t>
            </a:r>
          </a:p>
          <a:p>
            <a:r>
              <a:rPr lang="en-US" b="1" dirty="0">
                <a:latin typeface="Palatino Linotype" pitchFamily="18" charset="0"/>
              </a:rPr>
              <a:t>Risk Factors</a:t>
            </a:r>
            <a:r>
              <a:rPr lang="en-US" dirty="0">
                <a:latin typeface="Palatino Linotype" pitchFamily="18" charset="0"/>
              </a:rPr>
              <a:t>: Age, male gender, hypertension, smoking, diabetes, </a:t>
            </a:r>
            <a:r>
              <a:rPr lang="en-US" dirty="0" err="1">
                <a:latin typeface="Palatino Linotype" pitchFamily="18" charset="0"/>
              </a:rPr>
              <a:t>homocysteinemia</a:t>
            </a:r>
            <a:r>
              <a:rPr lang="en-US" dirty="0">
                <a:latin typeface="Palatino Linotype" pitchFamily="18" charset="0"/>
              </a:rPr>
              <a:t>, hyperlipidemia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905000"/>
            <a:ext cx="2194560" cy="277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96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Clinical Signs of Cerebral Ischemia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991600" cy="34290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>
                <a:latin typeface="Palatino Linotype" pitchFamily="18" charset="0"/>
              </a:rPr>
              <a:t>Understanding the varied presentations of ischemic brain events.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 smtClean="0">
                <a:latin typeface="Palatino Linotype" pitchFamily="18" charset="0"/>
              </a:rPr>
              <a:t>TIA </a:t>
            </a:r>
            <a:r>
              <a:rPr lang="en-US" b="1" dirty="0">
                <a:latin typeface="Palatino Linotype" pitchFamily="18" charset="0"/>
              </a:rPr>
              <a:t>(Transient Ischemic Attack)</a:t>
            </a:r>
            <a:r>
              <a:rPr lang="en-US" dirty="0">
                <a:latin typeface="Palatino Linotype" pitchFamily="18" charset="0"/>
              </a:rPr>
              <a:t>: Brief neurologic dysfunction (&lt;24hrs).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Crescendo TIAs</a:t>
            </a:r>
            <a:r>
              <a:rPr lang="en-US" dirty="0">
                <a:latin typeface="Palatino Linotype" pitchFamily="18" charset="0"/>
              </a:rPr>
              <a:t>: Repeated TIAs with full recovery in between.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Hemodynamic TIAs</a:t>
            </a:r>
            <a:r>
              <a:rPr lang="en-US" dirty="0">
                <a:latin typeface="Palatino Linotype" pitchFamily="18" charset="0"/>
              </a:rPr>
              <a:t>: Aggravated by physical activity, indicating severe </a:t>
            </a:r>
            <a:r>
              <a:rPr lang="en-US" dirty="0" err="1">
                <a:latin typeface="Palatino Linotype" pitchFamily="18" charset="0"/>
              </a:rPr>
              <a:t>extracranial</a:t>
            </a:r>
            <a:r>
              <a:rPr lang="en-US" dirty="0">
                <a:latin typeface="Palatino Linotype" pitchFamily="18" charset="0"/>
              </a:rPr>
              <a:t> disease.</a:t>
            </a:r>
          </a:p>
          <a:p>
            <a:r>
              <a:rPr lang="en-US" b="1" dirty="0">
                <a:latin typeface="Palatino Linotype" pitchFamily="18" charset="0"/>
              </a:rPr>
              <a:t>Reversible Ischemic Neurologic Deficits</a:t>
            </a:r>
            <a:r>
              <a:rPr lang="en-US" dirty="0">
                <a:latin typeface="Palatino Linotype" pitchFamily="18" charset="0"/>
              </a:rPr>
              <a:t>: Last &gt;24hrs but &lt;3 weeks.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If &gt;3 weeks: Completed stroke.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Stroke in Evolution</a:t>
            </a:r>
            <a:r>
              <a:rPr lang="en-US" dirty="0">
                <a:latin typeface="Palatino Linotype" pitchFamily="18" charset="0"/>
              </a:rPr>
              <a:t>: Worsening neurologic deficit over 24hrs.</a:t>
            </a:r>
          </a:p>
          <a:p>
            <a:r>
              <a:rPr lang="en-US" b="1" dirty="0">
                <a:latin typeface="Palatino Linotype" pitchFamily="18" charset="0"/>
              </a:rPr>
              <a:t>Presenting Symptoms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Ocular</a:t>
            </a:r>
            <a:r>
              <a:rPr lang="en-US" dirty="0">
                <a:latin typeface="Palatino Linotype" pitchFamily="18" charset="0"/>
              </a:rPr>
              <a:t>: </a:t>
            </a:r>
            <a:r>
              <a:rPr lang="en-US" dirty="0" err="1">
                <a:latin typeface="Palatino Linotype" pitchFamily="18" charset="0"/>
              </a:rPr>
              <a:t>Amaurosis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fugax</a:t>
            </a:r>
            <a:r>
              <a:rPr lang="en-US" dirty="0">
                <a:latin typeface="Palatino Linotype" pitchFamily="18" charset="0"/>
              </a:rPr>
              <a:t> (temporary monocular blindness), </a:t>
            </a:r>
            <a:r>
              <a:rPr lang="en-US" dirty="0" err="1">
                <a:latin typeface="Palatino Linotype" pitchFamily="18" charset="0"/>
              </a:rPr>
              <a:t>Hollenhorst</a:t>
            </a:r>
            <a:r>
              <a:rPr lang="en-US" dirty="0">
                <a:latin typeface="Palatino Linotype" pitchFamily="18" charset="0"/>
              </a:rPr>
              <a:t> plaques (cholesterol embolization sign).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Sensory/Motor</a:t>
            </a:r>
            <a:r>
              <a:rPr lang="en-US" dirty="0">
                <a:latin typeface="Palatino Linotype" pitchFamily="18" charset="0"/>
              </a:rPr>
              <a:t>: Lateralized/focal neurologic deficits. Absence of seizures/</a:t>
            </a:r>
            <a:r>
              <a:rPr lang="en-US" dirty="0" err="1">
                <a:latin typeface="Palatino Linotype" pitchFamily="18" charset="0"/>
              </a:rPr>
              <a:t>paresthesia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Higher Cortical</a:t>
            </a:r>
            <a:r>
              <a:rPr lang="en-US" dirty="0">
                <a:latin typeface="Palatino Linotype" pitchFamily="18" charset="0"/>
              </a:rPr>
              <a:t>: Aphasia (dominant hemisphere), </a:t>
            </a:r>
            <a:r>
              <a:rPr lang="en-US" dirty="0" err="1">
                <a:latin typeface="Palatino Linotype" pitchFamily="18" charset="0"/>
              </a:rPr>
              <a:t>visuospatial</a:t>
            </a:r>
            <a:r>
              <a:rPr lang="en-US" dirty="0">
                <a:latin typeface="Palatino Linotype" pitchFamily="18" charset="0"/>
              </a:rPr>
              <a:t> neglect (</a:t>
            </a:r>
            <a:r>
              <a:rPr lang="en-US" dirty="0" err="1">
                <a:latin typeface="Palatino Linotype" pitchFamily="18" charset="0"/>
              </a:rPr>
              <a:t>nondominant</a:t>
            </a:r>
            <a:r>
              <a:rPr lang="en-US" dirty="0">
                <a:latin typeface="Palatino Linotype" pitchFamily="18" charset="0"/>
              </a:rPr>
              <a:t> hemisphere</a:t>
            </a:r>
            <a:r>
              <a:rPr lang="en-US" dirty="0" smtClean="0">
                <a:latin typeface="Palatino Linotype" pitchFamily="18" charset="0"/>
              </a:rPr>
              <a:t>).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6" y="4297680"/>
            <a:ext cx="4957544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Carotid Artery Evaluation: Duplex Ultrasonography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91600" cy="51054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b="1" dirty="0">
                <a:latin typeface="Palatino Linotype" pitchFamily="18" charset="0"/>
              </a:rPr>
              <a:t>Duplex Ultrasonography: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b="1" dirty="0">
                <a:latin typeface="Palatino Linotype" pitchFamily="18" charset="0"/>
              </a:rPr>
              <a:t>Purpose</a:t>
            </a:r>
            <a:r>
              <a:rPr lang="en-US" dirty="0">
                <a:latin typeface="Palatino Linotype" pitchFamily="18" charset="0"/>
              </a:rPr>
              <a:t>: Detects atherosclerotic plaque, stenosis, monitors progression &amp; post-intervention changes.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Components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b="1" dirty="0">
                <a:latin typeface="Palatino Linotype" pitchFamily="18" charset="0"/>
              </a:rPr>
              <a:t>B-mode gray-scale imaging</a:t>
            </a:r>
            <a:r>
              <a:rPr lang="en-US" dirty="0">
                <a:latin typeface="Palatino Linotype" pitchFamily="18" charset="0"/>
              </a:rPr>
              <a:t>: Visualizes plaque composition.</a:t>
            </a:r>
          </a:p>
          <a:p>
            <a:pPr lvl="1" algn="just"/>
            <a:r>
              <a:rPr lang="en-US" b="1" dirty="0">
                <a:latin typeface="Palatino Linotype" pitchFamily="18" charset="0"/>
              </a:rPr>
              <a:t>Doppler waveform analysis</a:t>
            </a:r>
            <a:r>
              <a:rPr lang="en-US" dirty="0">
                <a:latin typeface="Palatino Linotype" pitchFamily="18" charset="0"/>
              </a:rPr>
              <a:t>: Grades carotid stenosis based on velocity waveforms.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Flow Patterns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b="1" dirty="0">
                <a:latin typeface="Palatino Linotype" pitchFamily="18" charset="0"/>
              </a:rPr>
              <a:t>External Carotid</a:t>
            </a:r>
            <a:r>
              <a:rPr lang="en-US" dirty="0">
                <a:latin typeface="Palatino Linotype" pitchFamily="18" charset="0"/>
              </a:rPr>
              <a:t>: High-resistance, sharp systolic peak.</a:t>
            </a:r>
          </a:p>
          <a:p>
            <a:pPr lvl="1" algn="just"/>
            <a:r>
              <a:rPr lang="en-US" b="1" dirty="0">
                <a:latin typeface="Palatino Linotype" pitchFamily="18" charset="0"/>
              </a:rPr>
              <a:t>Internal Carotid</a:t>
            </a:r>
            <a:r>
              <a:rPr lang="en-US" dirty="0">
                <a:latin typeface="Palatino Linotype" pitchFamily="18" charset="0"/>
              </a:rPr>
              <a:t>: Low-resistance, broad systolic peak &amp; significant diastolic flow.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Stenosis Indicators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dirty="0">
                <a:latin typeface="Palatino Linotype" pitchFamily="18" charset="0"/>
              </a:rPr>
              <a:t>Elevated peak systolic &amp; end-diastolic velocities.</a:t>
            </a:r>
          </a:p>
          <a:p>
            <a:pPr lvl="1" algn="just"/>
            <a:r>
              <a:rPr lang="en-US" dirty="0">
                <a:latin typeface="Palatino Linotype" pitchFamily="18" charset="0"/>
              </a:rPr>
              <a:t>Color shifts, mosaics (</a:t>
            </a:r>
            <a:r>
              <a:rPr lang="en-US" dirty="0" err="1">
                <a:latin typeface="Palatino Linotype" pitchFamily="18" charset="0"/>
              </a:rPr>
              <a:t>poststenotic</a:t>
            </a:r>
            <a:r>
              <a:rPr lang="en-US" dirty="0">
                <a:latin typeface="Palatino Linotype" pitchFamily="18" charset="0"/>
              </a:rPr>
              <a:t> turbulence).</a:t>
            </a:r>
          </a:p>
          <a:p>
            <a:pPr lvl="1" algn="just"/>
            <a:r>
              <a:rPr lang="en-US" dirty="0">
                <a:latin typeface="Palatino Linotype" pitchFamily="18" charset="0"/>
              </a:rPr>
              <a:t>Dampened waveforms (severe stenosis).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Grading Stenosis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i="1" dirty="0">
                <a:latin typeface="Palatino Linotype" pitchFamily="18" charset="0"/>
              </a:rPr>
              <a:t>50%-79% Diameter Reduction</a:t>
            </a:r>
            <a:r>
              <a:rPr lang="en-US" dirty="0">
                <a:latin typeface="Palatino Linotype" pitchFamily="18" charset="0"/>
              </a:rPr>
              <a:t>: Peak systolic velocity &gt;125 cm/s.</a:t>
            </a:r>
          </a:p>
          <a:p>
            <a:pPr lvl="1" algn="just"/>
            <a:r>
              <a:rPr lang="en-US" i="1" dirty="0">
                <a:latin typeface="Palatino Linotype" pitchFamily="18" charset="0"/>
              </a:rPr>
              <a:t>80%-99% Stenosis</a:t>
            </a:r>
            <a:r>
              <a:rPr lang="en-US" dirty="0">
                <a:latin typeface="Palatino Linotype" pitchFamily="18" charset="0"/>
              </a:rPr>
              <a:t>: Peak systolic &gt;125 cm/s &amp; diastolic &gt;140 cm/s.</a:t>
            </a:r>
          </a:p>
          <a:p>
            <a:pPr lvl="1" algn="just"/>
            <a:r>
              <a:rPr lang="en-US" b="1" dirty="0">
                <a:latin typeface="Palatino Linotype" pitchFamily="18" charset="0"/>
              </a:rPr>
              <a:t>Ratio</a:t>
            </a:r>
            <a:r>
              <a:rPr lang="en-US" dirty="0">
                <a:latin typeface="Palatino Linotype" pitchFamily="18" charset="0"/>
              </a:rPr>
              <a:t>: Internal carotid to common carotid peak systolic velocity &gt;4 indicates 70%-99% stenosis.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MRA (Magnetic Resonance Angiography):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b="1" dirty="0">
                <a:latin typeface="Palatino Linotype" pitchFamily="18" charset="0"/>
              </a:rPr>
              <a:t>Application</a:t>
            </a:r>
            <a:r>
              <a:rPr lang="en-US" dirty="0">
                <a:latin typeface="Palatino Linotype" pitchFamily="18" charset="0"/>
              </a:rPr>
              <a:t>: Assess atherosclerotic carotid disease &amp; intracranial circulation.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Advantages</a:t>
            </a:r>
            <a:r>
              <a:rPr lang="en-US" dirty="0">
                <a:latin typeface="Palatino Linotype" pitchFamily="18" charset="0"/>
              </a:rPr>
              <a:t>: Non-invasive, no iodinated contrast, 2D/3D data sets.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Technique</a:t>
            </a:r>
            <a:r>
              <a:rPr lang="en-US" dirty="0">
                <a:latin typeface="Palatino Linotype" pitchFamily="18" charset="0"/>
              </a:rPr>
              <a:t>: 3D contrast-enhanced MRA offers better reformation &amp; grading.</a:t>
            </a:r>
          </a:p>
          <a:p>
            <a:pPr algn="just"/>
            <a:r>
              <a:rPr lang="en-US" b="1" dirty="0">
                <a:latin typeface="Palatino Linotype" pitchFamily="18" charset="0"/>
              </a:rPr>
              <a:t>Image Suggestion</a:t>
            </a:r>
            <a:r>
              <a:rPr lang="en-US" dirty="0">
                <a:latin typeface="Palatino Linotype" pitchFamily="18" charset="0"/>
              </a:rPr>
              <a:t>: A side-by-side visual representation of a carotid artery under Duplex Ultrasonography (highlighting Doppler </a:t>
            </a:r>
            <a:r>
              <a:rPr lang="en-US" dirty="0" smtClean="0">
                <a:latin typeface="Palatino Linotype" pitchFamily="18" charset="0"/>
              </a:rPr>
              <a:t>waveforms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2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Vascular Patient Overview</a:t>
            </a:r>
            <a:r>
              <a:rPr lang="en-US" dirty="0">
                <a:latin typeface="Palatino Linotype" pitchFamily="18" charset="0"/>
              </a:rPr>
              <a:t/>
            </a:r>
            <a:br>
              <a:rPr 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Palatino Linotype" pitchFamily="18" charset="0"/>
              </a:rPr>
              <a:t>Vascular diseases affect all organ systems, leading to diverse symptoms.</a:t>
            </a:r>
          </a:p>
          <a:p>
            <a:r>
              <a:rPr lang="en-US" dirty="0" smtClean="0">
                <a:latin typeface="Palatino Linotype" pitchFamily="18" charset="0"/>
              </a:rPr>
              <a:t>Common Presentation: Pain due to inadequate blood supply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Calf pain from lower extremity claudication.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Abdominal pain post meals due to mesenteric ischemia.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Arm pain from </a:t>
            </a:r>
            <a:r>
              <a:rPr lang="en-US" dirty="0" err="1" smtClean="0">
                <a:latin typeface="Palatino Linotype" pitchFamily="18" charset="0"/>
              </a:rPr>
              <a:t>axillo-subclavian</a:t>
            </a:r>
            <a:r>
              <a:rPr lang="en-US" dirty="0" smtClean="0">
                <a:latin typeface="Palatino Linotype" pitchFamily="18" charset="0"/>
              </a:rPr>
              <a:t> arterial occlusion.</a:t>
            </a:r>
          </a:p>
          <a:p>
            <a:r>
              <a:rPr lang="en-US" dirty="0" smtClean="0">
                <a:latin typeface="Palatino Linotype" pitchFamily="18" charset="0"/>
              </a:rPr>
              <a:t>Specific Cases: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Stroke and TIA from middle cerebral embolization due to </a:t>
            </a:r>
            <a:r>
              <a:rPr lang="en-US" dirty="0" err="1" smtClean="0">
                <a:latin typeface="Palatino Linotype" pitchFamily="18" charset="0"/>
              </a:rPr>
              <a:t>stenosed</a:t>
            </a:r>
            <a:r>
              <a:rPr lang="en-US" dirty="0" smtClean="0">
                <a:latin typeface="Palatino Linotype" pitchFamily="18" charset="0"/>
              </a:rPr>
              <a:t> internal carotid artery.</a:t>
            </a:r>
          </a:p>
          <a:p>
            <a:r>
              <a:rPr lang="en-US" dirty="0" smtClean="0">
                <a:latin typeface="Palatino Linotype" pitchFamily="18" charset="0"/>
              </a:rPr>
              <a:t>Pain Patterns in Arterial Disease: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Acute: sudden pain indicates complete vessel occlusion, e.g., leading to limb gangrene.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Chronic: due to gradual atherosclerotic occlusion, can be compensated by collateral vessels.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Acute on Chronic: sudden occlusion on an existing arterial stenosis.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8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5"/>
            <a:ext cx="9052560" cy="284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87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Imaging Modalities for Carotid Evaluation &amp; Stroke Assessment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" y="1574657"/>
            <a:ext cx="9067800" cy="44196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MRA (Magnetic Resonance Angiography)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Application</a:t>
            </a:r>
            <a:r>
              <a:rPr lang="en-US" dirty="0">
                <a:latin typeface="Palatino Linotype" pitchFamily="18" charset="0"/>
              </a:rPr>
              <a:t>: Evaluates atherosclerotic carotid occlusion &amp; intracranial flow.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Features</a:t>
            </a:r>
            <a:r>
              <a:rPr lang="en-US" dirty="0">
                <a:latin typeface="Palatino Linotype" pitchFamily="18" charset="0"/>
              </a:rPr>
              <a:t>: Non-invasive, no iodinated contrast, 2D/3D data sets. Enhanced accuracy with 3D contrast.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Comparison</a:t>
            </a:r>
            <a:r>
              <a:rPr lang="en-US" dirty="0">
                <a:latin typeface="Palatino Linotype" pitchFamily="18" charset="0"/>
              </a:rPr>
              <a:t>: Studies show varied sensitivity &amp; specificity versus duplex &amp; selective contrast angiography.</a:t>
            </a:r>
          </a:p>
          <a:p>
            <a:r>
              <a:rPr lang="en-US" b="1" dirty="0">
                <a:latin typeface="Palatino Linotype" pitchFamily="18" charset="0"/>
              </a:rPr>
              <a:t>MRI (Magnetic Resonance Imaging)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Purpose</a:t>
            </a:r>
            <a:r>
              <a:rPr lang="en-US" dirty="0">
                <a:latin typeface="Palatino Linotype" pitchFamily="18" charset="0"/>
              </a:rPr>
              <a:t>: Essential for acute stroke assessments.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Features</a:t>
            </a:r>
            <a:r>
              <a:rPr lang="en-US" dirty="0">
                <a:latin typeface="Palatino Linotype" pitchFamily="18" charset="0"/>
              </a:rPr>
              <a:t>: Differentiates acute ischemia, penumbra &amp; chronic ischemic changes.</a:t>
            </a:r>
          </a:p>
          <a:p>
            <a:r>
              <a:rPr lang="en-US" b="1" dirty="0">
                <a:latin typeface="Palatino Linotype" pitchFamily="18" charset="0"/>
              </a:rPr>
              <a:t>CT &amp; CTA (Computed Tomography &amp; CT Angiography)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Application</a:t>
            </a:r>
            <a:r>
              <a:rPr lang="en-US" dirty="0">
                <a:latin typeface="Palatino Linotype" pitchFamily="18" charset="0"/>
              </a:rPr>
              <a:t>: Quick evaluation of acute strokes; excludes </a:t>
            </a:r>
            <a:r>
              <a:rPr lang="en-US" dirty="0" err="1">
                <a:latin typeface="Palatino Linotype" pitchFamily="18" charset="0"/>
              </a:rPr>
              <a:t>intracerebral</a:t>
            </a:r>
            <a:r>
              <a:rPr lang="en-US" dirty="0">
                <a:latin typeface="Palatino Linotype" pitchFamily="18" charset="0"/>
              </a:rPr>
              <a:t> hemorrhage.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Features of CTA</a:t>
            </a:r>
            <a:r>
              <a:rPr lang="en-US" dirty="0">
                <a:latin typeface="Palatino Linotype" pitchFamily="18" charset="0"/>
              </a:rPr>
              <a:t>: Faster data acquisition, superior spatial resolution, volume rendering, and rotation of anatomy.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Note</a:t>
            </a:r>
            <a:r>
              <a:rPr lang="en-US" dirty="0">
                <a:latin typeface="Palatino Linotype" pitchFamily="18" charset="0"/>
              </a:rPr>
              <a:t>: Carotid stenosis grading by CTA needs further validation.</a:t>
            </a:r>
          </a:p>
          <a:p>
            <a:r>
              <a:rPr lang="en-US" b="1" dirty="0">
                <a:latin typeface="Palatino Linotype" pitchFamily="18" charset="0"/>
              </a:rPr>
              <a:t>DSA (Digital Subtraction Angiography)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Application</a:t>
            </a:r>
            <a:r>
              <a:rPr lang="en-US" dirty="0">
                <a:latin typeface="Palatino Linotype" pitchFamily="18" charset="0"/>
              </a:rPr>
              <a:t>: Historically the gold standard for evaluating extra/intracranial circulation.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Procedure</a:t>
            </a:r>
            <a:r>
              <a:rPr lang="en-US" dirty="0">
                <a:latin typeface="Palatino Linotype" pitchFamily="18" charset="0"/>
              </a:rPr>
              <a:t>: Invasive; </a:t>
            </a:r>
            <a:r>
              <a:rPr lang="en-US" dirty="0" err="1">
                <a:latin typeface="Palatino Linotype" pitchFamily="18" charset="0"/>
              </a:rPr>
              <a:t>transfemoral</a:t>
            </a:r>
            <a:r>
              <a:rPr lang="en-US" dirty="0">
                <a:latin typeface="Palatino Linotype" pitchFamily="18" charset="0"/>
              </a:rPr>
              <a:t> puncture with iodinated contrast.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Risk</a:t>
            </a:r>
            <a:r>
              <a:rPr lang="en-US" dirty="0">
                <a:latin typeface="Palatino Linotype" pitchFamily="18" charset="0"/>
              </a:rPr>
              <a:t>: Approx. 1% stroke risk, primarily from </a:t>
            </a:r>
            <a:r>
              <a:rPr lang="en-US" dirty="0" err="1">
                <a:latin typeface="Palatino Linotype" pitchFamily="18" charset="0"/>
              </a:rPr>
              <a:t>atheroembolization</a:t>
            </a:r>
            <a:r>
              <a:rPr lang="en-US" dirty="0">
                <a:latin typeface="Palatino Linotype" pitchFamily="18" charset="0"/>
              </a:rPr>
              <a:t>; local access complications rare.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Evolution</a:t>
            </a:r>
            <a:r>
              <a:rPr lang="en-US" dirty="0">
                <a:latin typeface="Palatino Linotype" pitchFamily="18" charset="0"/>
              </a:rPr>
              <a:t>: Reduced complications with better tools, high-resolution digital imaging, and increased experience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157947"/>
            <a:ext cx="3657600" cy="167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4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Carotid Occlusive Disease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Carotid Stenosis Classification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Asymptomatic</a:t>
            </a:r>
            <a:r>
              <a:rPr lang="en-US" dirty="0">
                <a:latin typeface="Palatino Linotype" pitchFamily="18" charset="0"/>
              </a:rPr>
              <a:t>: No prior history of </a:t>
            </a:r>
            <a:r>
              <a:rPr lang="en-US" dirty="0" err="1">
                <a:latin typeface="Palatino Linotype" pitchFamily="18" charset="0"/>
              </a:rPr>
              <a:t>ipsilateral</a:t>
            </a:r>
            <a:r>
              <a:rPr lang="en-US" dirty="0">
                <a:latin typeface="Palatino Linotype" pitchFamily="18" charset="0"/>
              </a:rPr>
              <a:t> stroke or TIA.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Symptomatic</a:t>
            </a:r>
            <a:r>
              <a:rPr lang="en-US" dirty="0">
                <a:latin typeface="Palatino Linotype" pitchFamily="18" charset="0"/>
              </a:rPr>
              <a:t>: History or present </a:t>
            </a:r>
            <a:r>
              <a:rPr lang="en-US" dirty="0" err="1">
                <a:latin typeface="Palatino Linotype" pitchFamily="18" charset="0"/>
              </a:rPr>
              <a:t>ipsilateral</a:t>
            </a:r>
            <a:r>
              <a:rPr lang="en-US" dirty="0">
                <a:latin typeface="Palatino Linotype" pitchFamily="18" charset="0"/>
              </a:rPr>
              <a:t> neurologic symptoms.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Noteworthy: 15% of strokes are preceded by a TIA. Risk of a stroke post-TIA ranges from 3% to 17%.</a:t>
            </a:r>
          </a:p>
          <a:p>
            <a:r>
              <a:rPr lang="en-US" b="1" dirty="0">
                <a:latin typeface="Palatino Linotype" pitchFamily="18" charset="0"/>
              </a:rPr>
              <a:t>Treatment for Symptomatic Carotid Stenosis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Degree of stenosis is the chief predictor for stroke risk.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High-grade stenosis (70–99%)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NASCET &amp; ECST trials show significant stroke risk reduction with carotid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 vs. medical therapy.</a:t>
            </a:r>
          </a:p>
          <a:p>
            <a:pPr lvl="2"/>
            <a:r>
              <a:rPr lang="en-US" dirty="0">
                <a:latin typeface="Palatino Linotype" pitchFamily="18" charset="0"/>
              </a:rPr>
              <a:t>NASCET: 2-year stroke risk - 26% (medical), 9% (surgical).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Moderate stenosis (50-69%)</a:t>
            </a:r>
            <a:r>
              <a:rPr lang="en-US" dirty="0">
                <a:latin typeface="Palatino Linotype" pitchFamily="18" charset="0"/>
              </a:rPr>
              <a:t>: Favorable results with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, but less pronounced.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Mild stenosis (&lt;50%)</a:t>
            </a:r>
            <a:r>
              <a:rPr lang="en-US" dirty="0">
                <a:latin typeface="Palatino Linotype" pitchFamily="18" charset="0"/>
              </a:rPr>
              <a:t>: Similar stroke risk regardless of treatment method.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Optimal intervention timing after acute stroke is debated, with some advocating for earlier intervention.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55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Carotid Occlusive Disease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1219200"/>
            <a:ext cx="3886200" cy="5181599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Treatment for Asymptomatic Carotid Stenosis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Asymptomatic stenosis is often discovered via cervical bruit or duplex ultrasound.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ACAS &amp; ACST trials show stroke risk reduction with carotid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 vs. medical therapy.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General consensus: High-grade stenosis (80–99%) patients benefit from revascularization. Stenosis of 60–79% remains debated.</a:t>
            </a:r>
          </a:p>
          <a:p>
            <a:r>
              <a:rPr lang="en-US" b="1" dirty="0">
                <a:latin typeface="Palatino Linotype" pitchFamily="18" charset="0"/>
              </a:rPr>
              <a:t>Common Medications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Aspirin and </a:t>
            </a:r>
            <a:r>
              <a:rPr lang="en-US" dirty="0" err="1">
                <a:latin typeface="Palatino Linotype" pitchFamily="18" charset="0"/>
              </a:rPr>
              <a:t>clopidogrel</a:t>
            </a:r>
            <a:r>
              <a:rPr lang="en-US" dirty="0">
                <a:latin typeface="Palatino Linotype" pitchFamily="18" charset="0"/>
              </a:rPr>
              <a:t> often prescribed post-TIA or stroke.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Statins and antiplatelet therapy play roles in medical management.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7410" name="Picture 2" descr="Cureus | Carotid Artery Stenosis: A Look Into the Diagnostic and Management  Strategies, and Related Complications | Artic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" y="2286000"/>
            <a:ext cx="4969445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7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Carotid </a:t>
            </a:r>
            <a:r>
              <a:rPr lang="en-US" dirty="0" err="1" smtClean="0">
                <a:latin typeface="Palatino Linotype" pitchFamily="18" charset="0"/>
              </a:rPr>
              <a:t>Endarterectomy</a:t>
            </a:r>
            <a:r>
              <a:rPr lang="en-US" dirty="0" smtClean="0">
                <a:latin typeface="Palatino Linotype" pitchFamily="18" charset="0"/>
              </a:rPr>
              <a:t> vs. Angioplasty and Stenting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4876800" cy="5029199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2004</a:t>
            </a:r>
            <a:r>
              <a:rPr lang="en-US" dirty="0">
                <a:latin typeface="Palatino Linotype" pitchFamily="18" charset="0"/>
              </a:rPr>
              <a:t>: FDA approves carotid artery stenting for “high risk” patients.</a:t>
            </a:r>
          </a:p>
          <a:p>
            <a:r>
              <a:rPr lang="en-US" b="1" dirty="0">
                <a:latin typeface="Palatino Linotype" pitchFamily="18" charset="0"/>
              </a:rPr>
              <a:t>Technical Challenges</a:t>
            </a:r>
            <a:r>
              <a:rPr lang="en-US" dirty="0">
                <a:latin typeface="Palatino Linotype" pitchFamily="18" charset="0"/>
              </a:rPr>
              <a:t>: Requires complex catheter-based skills, risk of stroke during procedure.</a:t>
            </a:r>
          </a:p>
          <a:p>
            <a:r>
              <a:rPr lang="en-US" b="1" dirty="0">
                <a:latin typeface="Palatino Linotype" pitchFamily="18" charset="0"/>
              </a:rPr>
              <a:t>Before 2006 Findings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Carotid stenting: Higher procedural risk of stroke &amp; death vs.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Greater carotid restenosis in stenting group.</a:t>
            </a:r>
          </a:p>
          <a:p>
            <a:r>
              <a:rPr lang="en-US" b="1" dirty="0">
                <a:latin typeface="Palatino Linotype" pitchFamily="18" charset="0"/>
              </a:rPr>
              <a:t>Recent Trials - CREST &amp; ICSS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CREST: Equal efficacy between stenting &amp;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ICSS: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 safer than stenting.</a:t>
            </a:r>
          </a:p>
          <a:p>
            <a:r>
              <a:rPr lang="en-US" b="1" dirty="0">
                <a:latin typeface="Palatino Linotype" pitchFamily="18" charset="0"/>
              </a:rPr>
              <a:t>Current Recommendations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: First-line for most symptomatic (50%-99% stenosis) &amp; asymptomatic (60%-99% stenosis) patients.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Stenting: Symptomatic patients at high risk for anatomic/medical reasons.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Medical management: Asymptomatic patients at high risk or &lt;3 years life expectancy.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080" y="1600200"/>
            <a:ext cx="3931920" cy="355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9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Carotid </a:t>
            </a:r>
            <a:r>
              <a:rPr lang="en-US" dirty="0" err="1" smtClean="0">
                <a:latin typeface="Palatino Linotype" pitchFamily="18" charset="0"/>
              </a:rPr>
              <a:t>Endarterectomy</a:t>
            </a:r>
            <a:r>
              <a:rPr lang="en-US" dirty="0" smtClean="0">
                <a:latin typeface="Palatino Linotype" pitchFamily="18" charset="0"/>
              </a:rPr>
              <a:t>: Key Techniques and Considerations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295400"/>
            <a:ext cx="5257800" cy="54864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Palatino Linotype" pitchFamily="18" charset="0"/>
              </a:rPr>
              <a:t>A well-established vascular operation, carotid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 remains debated among surgeons.</a:t>
            </a:r>
          </a:p>
          <a:p>
            <a:r>
              <a:rPr lang="en-US" dirty="0">
                <a:latin typeface="Palatino Linotype" pitchFamily="18" charset="0"/>
              </a:rPr>
              <a:t>Anesthetic choice varies based on surgeon, anesthesiologist, and patient preference.</a:t>
            </a:r>
          </a:p>
          <a:p>
            <a:r>
              <a:rPr lang="en-US" dirty="0">
                <a:latin typeface="Palatino Linotype" pitchFamily="18" charset="0"/>
              </a:rPr>
              <a:t>Monitoring methods: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Awake patient: Response during carotid clamp period.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General anesthesia: EEG or </a:t>
            </a:r>
            <a:r>
              <a:rPr lang="en-US" dirty="0" err="1">
                <a:latin typeface="Palatino Linotype" pitchFamily="18" charset="0"/>
              </a:rPr>
              <a:t>transcranial</a:t>
            </a:r>
            <a:r>
              <a:rPr lang="en-US" dirty="0">
                <a:latin typeface="Palatino Linotype" pitchFamily="18" charset="0"/>
              </a:rPr>
              <a:t> power Doppler.</a:t>
            </a:r>
          </a:p>
          <a:p>
            <a:r>
              <a:rPr lang="en-US" dirty="0">
                <a:latin typeface="Palatino Linotype" pitchFamily="18" charset="0"/>
              </a:rPr>
              <a:t>Indicators of cerebral ischemia: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Decrease in EEG waves or &lt;50% baseline velocity in the </a:t>
            </a:r>
            <a:r>
              <a:rPr lang="en-US" dirty="0" err="1">
                <a:latin typeface="Palatino Linotype" pitchFamily="18" charset="0"/>
              </a:rPr>
              <a:t>ipsilateral</a:t>
            </a:r>
            <a:r>
              <a:rPr lang="en-US" dirty="0">
                <a:latin typeface="Palatino Linotype" pitchFamily="18" charset="0"/>
              </a:rPr>
              <a:t> middle cerebral artery.</a:t>
            </a:r>
          </a:p>
          <a:p>
            <a:r>
              <a:rPr lang="en-US" dirty="0">
                <a:latin typeface="Palatino Linotype" pitchFamily="18" charset="0"/>
              </a:rPr>
              <a:t>During the procedure:</a:t>
            </a:r>
          </a:p>
          <a:p>
            <a:pPr lvl="1"/>
            <a:r>
              <a:rPr lang="en-US" dirty="0">
                <a:latin typeface="Palatino Linotype" pitchFamily="18" charset="0"/>
              </a:rPr>
              <a:t>Heparin sulfate administered pre-clamp.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Arteriotomy</a:t>
            </a:r>
            <a:r>
              <a:rPr lang="en-US" dirty="0">
                <a:latin typeface="Palatino Linotype" pitchFamily="18" charset="0"/>
              </a:rPr>
              <a:t> made, followed by </a:t>
            </a:r>
            <a:r>
              <a:rPr lang="en-US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Plaque removal techniques: Eversion </a:t>
            </a:r>
            <a:r>
              <a:rPr lang="en-US" dirty="0" err="1">
                <a:latin typeface="Palatino Linotype" pitchFamily="18" charset="0"/>
              </a:rPr>
              <a:t>vs</a:t>
            </a:r>
            <a:r>
              <a:rPr lang="en-US" dirty="0">
                <a:latin typeface="Palatino Linotype" pitchFamily="18" charset="0"/>
              </a:rPr>
              <a:t> traditional.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Controversy on patch closure: best type and necessity.</a:t>
            </a:r>
          </a:p>
          <a:p>
            <a:r>
              <a:rPr lang="en-US" dirty="0">
                <a:latin typeface="Palatino Linotype" pitchFamily="18" charset="0"/>
              </a:rPr>
              <a:t>Post-operative: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Monitoring for complications such as </a:t>
            </a:r>
            <a:r>
              <a:rPr lang="en-US" dirty="0" err="1">
                <a:latin typeface="Palatino Linotype" pitchFamily="18" charset="0"/>
              </a:rPr>
              <a:t>ipsilateral</a:t>
            </a:r>
            <a:r>
              <a:rPr lang="en-US" dirty="0">
                <a:latin typeface="Palatino Linotype" pitchFamily="18" charset="0"/>
              </a:rPr>
              <a:t> stroke, embolization, acute carotid artery occlusion, and cranial nerve palsies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007310"/>
            <a:ext cx="3657600" cy="282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3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Carotid Angioplasty &amp; Stenting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Purpose</a:t>
            </a:r>
            <a:r>
              <a:rPr lang="en-US" dirty="0">
                <a:latin typeface="Palatino Linotype" pitchFamily="18" charset="0"/>
              </a:rPr>
              <a:t>: Alternative treatment for carotid bifurcation disease.</a:t>
            </a:r>
          </a:p>
          <a:p>
            <a:r>
              <a:rPr lang="en-US" b="1" dirty="0">
                <a:latin typeface="Palatino Linotype" pitchFamily="18" charset="0"/>
              </a:rPr>
              <a:t>Advantages</a:t>
            </a:r>
            <a:r>
              <a:rPr lang="en-US" dirty="0">
                <a:latin typeface="Palatino Linotype" pitchFamily="18" charset="0"/>
              </a:rPr>
              <a:t>: Minimally invasive </a:t>
            </a:r>
            <a:r>
              <a:rPr lang="en-US" dirty="0" err="1">
                <a:latin typeface="Palatino Linotype" pitchFamily="18" charset="0"/>
              </a:rPr>
              <a:t>vs</a:t>
            </a:r>
            <a:r>
              <a:rPr lang="en-US" dirty="0">
                <a:latin typeface="Palatino Linotype" pitchFamily="18" charset="0"/>
              </a:rPr>
              <a:t> surgery.</a:t>
            </a:r>
          </a:p>
          <a:p>
            <a:r>
              <a:rPr lang="en-US" b="1" dirty="0">
                <a:latin typeface="Palatino Linotype" pitchFamily="18" charset="0"/>
              </a:rPr>
              <a:t>Preparation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Oral </a:t>
            </a:r>
            <a:r>
              <a:rPr lang="en-US" dirty="0" err="1">
                <a:latin typeface="Palatino Linotype" pitchFamily="18" charset="0"/>
              </a:rPr>
              <a:t>clopidogrel</a:t>
            </a:r>
            <a:r>
              <a:rPr lang="en-US" dirty="0">
                <a:latin typeface="Palatino Linotype" pitchFamily="18" charset="0"/>
              </a:rPr>
              <a:t> 3 days before intervention.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Monitoring: Blood pressure, cardiac rhythm.</a:t>
            </a:r>
          </a:p>
          <a:p>
            <a:r>
              <a:rPr lang="en-US" b="1" dirty="0">
                <a:latin typeface="Palatino Linotype" pitchFamily="18" charset="0"/>
              </a:rPr>
              <a:t>Procedure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Access via retrograde </a:t>
            </a:r>
            <a:r>
              <a:rPr lang="en-US" dirty="0" err="1">
                <a:latin typeface="Palatino Linotype" pitchFamily="18" charset="0"/>
              </a:rPr>
              <a:t>transfemoral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Angiographic evaluation of carotid anatomy.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Deploy distal embolic protection device (EPD).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 FDA-approved carotid stents.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Pre/post dilation with balloons.</a:t>
            </a:r>
          </a:p>
          <a:p>
            <a:r>
              <a:rPr lang="en-US" b="1" dirty="0">
                <a:latin typeface="Palatino Linotype" pitchFamily="18" charset="0"/>
              </a:rPr>
              <a:t>Post-Procedure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Maintain on </a:t>
            </a:r>
            <a:r>
              <a:rPr lang="en-US" dirty="0" err="1">
                <a:latin typeface="Palatino Linotype" pitchFamily="18" charset="0"/>
              </a:rPr>
              <a:t>clopidogrel</a:t>
            </a:r>
            <a:r>
              <a:rPr lang="en-US" dirty="0">
                <a:latin typeface="Palatino Linotype" pitchFamily="18" charset="0"/>
              </a:rPr>
              <a:t> for 1 month, aspirin indefinitely.</a:t>
            </a:r>
          </a:p>
          <a:p>
            <a:r>
              <a:rPr lang="en-US" b="1" dirty="0">
                <a:latin typeface="Palatino Linotype" pitchFamily="18" charset="0"/>
              </a:rPr>
              <a:t>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Distal embolization risk reduced with EPD.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Rare cases: Acute stent thrombosis, in-stent restenosis (~10-30%).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Bradycardia</a:t>
            </a:r>
            <a:r>
              <a:rPr lang="en-US" dirty="0">
                <a:latin typeface="Palatino Linotype" pitchFamily="18" charset="0"/>
              </a:rPr>
              <a:t> &amp; hypotension in ~20% patients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2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ABDOMINAL AORTIC ANEURYSM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28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Introduction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1219200"/>
            <a:ext cx="89154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Context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50,000 elective AAA repairs annually in the U.S.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15,000 deaths from ruptured AAA: 10th leading cause in men.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Increasing incidence due to enhanced imaging &amp; aging population.</a:t>
            </a:r>
          </a:p>
          <a:p>
            <a:r>
              <a:rPr lang="en-US" b="1" dirty="0">
                <a:latin typeface="Palatino Linotype" pitchFamily="18" charset="0"/>
              </a:rPr>
              <a:t>Traditional Repair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Replaces aneurysmal aorta segment with a prosthetic graft.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Open abdominal surgery with a low mortality rate (2%-3%).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Concerns: Post-operative pain, long recovery, large incision.</a:t>
            </a:r>
          </a:p>
          <a:p>
            <a:r>
              <a:rPr lang="en-US" b="1" dirty="0">
                <a:latin typeface="Palatino Linotype" pitchFamily="18" charset="0"/>
              </a:rPr>
              <a:t>Innovative Solution - Endovascular Stent Graft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Minimally invasive; targets </a:t>
            </a:r>
            <a:r>
              <a:rPr lang="en-US" dirty="0" err="1">
                <a:latin typeface="Palatino Linotype" pitchFamily="18" charset="0"/>
              </a:rPr>
              <a:t>infrarenal</a:t>
            </a:r>
            <a:r>
              <a:rPr lang="en-US" dirty="0">
                <a:latin typeface="Palatino Linotype" pitchFamily="18" charset="0"/>
              </a:rPr>
              <a:t> aorta aneurysms.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Hospital stay: 1-2 days; resume normal activities in a week.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Concept began in 1964; various stent graft technologies now available.</a:t>
            </a:r>
          </a:p>
          <a:p>
            <a:r>
              <a:rPr lang="en-US" b="1" dirty="0">
                <a:latin typeface="Palatino Linotype" pitchFamily="18" charset="0"/>
              </a:rPr>
              <a:t>Purpose of Study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Compare conventional vs. endovascular approach.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Address advantages &amp; complications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5410200"/>
            <a:ext cx="34956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3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Aneurysmal Disease of the Aorta: Causes</a:t>
            </a:r>
            <a:r>
              <a:rPr lang="sr-Latn-RS" dirty="0" smtClean="0">
                <a:latin typeface="Palatino Linotype" pitchFamily="18" charset="0"/>
              </a:rPr>
              <a:t> and</a:t>
            </a:r>
            <a:r>
              <a:rPr lang="en-US" dirty="0" smtClean="0">
                <a:latin typeface="Palatino Linotype" pitchFamily="18" charset="0"/>
              </a:rPr>
              <a:t>Risk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791200" cy="5181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Causes and Risk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Primary Cause: Degenerative process in the aortic wall.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Risk Factors: Age, male sex, smoking, hypertension, coronary artery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Protective: Diabetes, black race.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Less Common Causes: Inflammation, infection, connective tissue diseases (e.g., </a:t>
            </a:r>
            <a:r>
              <a:rPr lang="en-US" dirty="0" err="1">
                <a:latin typeface="Palatino Linotype" pitchFamily="18" charset="0"/>
              </a:rPr>
              <a:t>Marfan’s</a:t>
            </a:r>
            <a:r>
              <a:rPr lang="en-US" dirty="0">
                <a:latin typeface="Palatino Linotype" pitchFamily="18" charset="0"/>
              </a:rPr>
              <a:t> syndrome).</a:t>
            </a:r>
          </a:p>
          <a:p>
            <a:r>
              <a:rPr lang="en-US" b="1" dirty="0">
                <a:latin typeface="Palatino Linotype" pitchFamily="18" charset="0"/>
              </a:rPr>
              <a:t>Natural History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Growth: AAA expands over time, ~3-4 mm/year.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Rupture Risk: Tied to size (directly related to Laplace’s Law). Risk rises after 5.5 cm size; for women, threshold is 4.5 to 5.0 cm.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Monitoring: CT or ultrasound every 6 months; 80% require repair in 5 years.</a:t>
            </a:r>
          </a:p>
          <a:p>
            <a:r>
              <a:rPr lang="en-US" b="1" dirty="0">
                <a:latin typeface="Palatino Linotype" pitchFamily="18" charset="0"/>
              </a:rPr>
              <a:t>Recommendation for Repair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Purpose: Prophylactic; based on risk of rupture vs. other causes of death.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Note: 25% deemed unfit for surgery die from rupture within 5 years.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00204"/>
            <a:ext cx="3017520" cy="308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51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Understanding Vascular History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Key Components:</a:t>
            </a:r>
          </a:p>
          <a:p>
            <a:endParaRPr lang="en-US" dirty="0" smtClean="0">
              <a:latin typeface="Palatino Linotype" pitchFamily="18" charset="0"/>
            </a:endParaRPr>
          </a:p>
          <a:p>
            <a:pPr lvl="1"/>
            <a:r>
              <a:rPr lang="en-US" dirty="0" smtClean="0">
                <a:latin typeface="Palatino Linotype" pitchFamily="18" charset="0"/>
              </a:rPr>
              <a:t>Tailor history based on vascular symptoms.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Note prior vascular interventions (endovascular/open surgical).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Assess prior cardiac history &amp; current symptoms.</a:t>
            </a:r>
          </a:p>
          <a:p>
            <a:r>
              <a:rPr lang="en-US" dirty="0" smtClean="0">
                <a:latin typeface="Palatino Linotype" pitchFamily="18" charset="0"/>
              </a:rPr>
              <a:t>Recognize: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30% will be diabetic.</a:t>
            </a:r>
          </a:p>
          <a:p>
            <a:r>
              <a:rPr lang="en-US" dirty="0" smtClean="0">
                <a:latin typeface="Palatino Linotype" pitchFamily="18" charset="0"/>
              </a:rPr>
              <a:t>Importance of smoking status (past &amp; present).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35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Clinical Manifestations &amp; Anatomy of AAA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052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Manifestations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Often asymptomatic; occasionally found during other diagnostics.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Symptomatic cases may present with back pain, abdominal pain, or pulsatile mass.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Immediate intervention for suspected rupture; overall rupture mortality: 71%-77%.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Elective surgical repair mortality: 2%-6%.</a:t>
            </a:r>
          </a:p>
          <a:p>
            <a:r>
              <a:rPr lang="en-US" b="1" dirty="0">
                <a:latin typeface="Palatino Linotype" pitchFamily="18" charset="0"/>
              </a:rPr>
              <a:t>Relevant Anatomy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AAA: Pathologic dilation &gt;30 mm or 1.5x adjacent aorta diameter.</a:t>
            </a:r>
          </a:p>
          <a:p>
            <a:pPr lvl="1"/>
            <a:r>
              <a:rPr lang="en-US" dirty="0">
                <a:latin typeface="Palatino Linotype" pitchFamily="18" charset="0"/>
              </a:rPr>
              <a:t>90% are </a:t>
            </a:r>
            <a:r>
              <a:rPr lang="en-US" dirty="0" err="1">
                <a:latin typeface="Palatino Linotype" pitchFamily="18" charset="0"/>
              </a:rPr>
              <a:t>infrarenal</a:t>
            </a:r>
            <a:r>
              <a:rPr lang="en-US" dirty="0">
                <a:latin typeface="Palatino Linotype" pitchFamily="18" charset="0"/>
              </a:rPr>
              <a:t>; fusiform morphology.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Female prevalence for </a:t>
            </a:r>
            <a:r>
              <a:rPr lang="en-US" dirty="0" err="1">
                <a:latin typeface="Palatino Linotype" pitchFamily="18" charset="0"/>
              </a:rPr>
              <a:t>juxtarenal</a:t>
            </a:r>
            <a:r>
              <a:rPr lang="en-US" dirty="0">
                <a:latin typeface="Palatino Linotype" pitchFamily="18" charset="0"/>
              </a:rPr>
              <a:t> &amp; suprarenal AAAs.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Iliac/</a:t>
            </a:r>
            <a:r>
              <a:rPr lang="en-US" dirty="0" err="1">
                <a:latin typeface="Palatino Linotype" pitchFamily="18" charset="0"/>
              </a:rPr>
              <a:t>hypogastric</a:t>
            </a:r>
            <a:r>
              <a:rPr lang="en-US" dirty="0">
                <a:latin typeface="Palatino Linotype" pitchFamily="18" charset="0"/>
              </a:rPr>
              <a:t> artery aneurysms: 20%-25% cases.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Critical for endovascular repair: </a:t>
            </a:r>
            <a:r>
              <a:rPr lang="en-US" dirty="0" err="1">
                <a:latin typeface="Palatino Linotype" pitchFamily="18" charset="0"/>
              </a:rPr>
              <a:t>aortoiliac</a:t>
            </a:r>
            <a:r>
              <a:rPr lang="en-US" dirty="0">
                <a:latin typeface="Palatino Linotype" pitchFamily="18" charset="0"/>
              </a:rPr>
              <a:t> morphology and intravascular anatomy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" y="4343399"/>
            <a:ext cx="867274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7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Diagnostic Evaluation of AAA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Preoperative Assessment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Symptoms linked to the aneurysm.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Past pelvic surgery/radiation.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Claudication indicating iliac occlusive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Previous lower extremity surgeries.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Concerns of renal insufficiency or contrast allergy.</a:t>
            </a:r>
          </a:p>
          <a:p>
            <a:r>
              <a:rPr lang="en-US" b="1" dirty="0">
                <a:latin typeface="Palatino Linotype" pitchFamily="18" charset="0"/>
              </a:rPr>
              <a:t>Imaging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Ultrasound</a:t>
            </a:r>
            <a:r>
              <a:rPr lang="en-US" dirty="0">
                <a:latin typeface="Palatino Linotype" pitchFamily="18" charset="0"/>
              </a:rPr>
              <a:t>: Safe, affordable, accurate - ideal for screening.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CT Scan</a:t>
            </a:r>
            <a:r>
              <a:rPr lang="en-US" dirty="0">
                <a:latin typeface="Palatino Linotype" pitchFamily="18" charset="0"/>
              </a:rPr>
              <a:t>: Gold standard for endovascular repair eligibility.</a:t>
            </a:r>
          </a:p>
          <a:p>
            <a:pPr lvl="2"/>
            <a:r>
              <a:rPr lang="en-US" dirty="0">
                <a:latin typeface="Palatino Linotype" pitchFamily="18" charset="0"/>
              </a:rPr>
              <a:t>Up to 1 cm size variation compared to ultrasound.</a:t>
            </a:r>
          </a:p>
          <a:p>
            <a:pPr lvl="2"/>
            <a:r>
              <a:rPr lang="en-US" dirty="0">
                <a:latin typeface="Palatino Linotype" pitchFamily="18" charset="0"/>
              </a:rPr>
              <a:t>Modern CT: High resolution, &lt;30 sec scan with </a:t>
            </a:r>
            <a:r>
              <a:rPr lang="en-US" dirty="0" err="1">
                <a:latin typeface="Palatino Linotype" pitchFamily="18" charset="0"/>
              </a:rPr>
              <a:t>submillimeter</a:t>
            </a:r>
            <a:r>
              <a:rPr lang="en-US" dirty="0">
                <a:latin typeface="Palatino Linotype" pitchFamily="18" charset="0"/>
              </a:rPr>
              <a:t> clarity.</a:t>
            </a:r>
          </a:p>
          <a:p>
            <a:pPr lvl="2"/>
            <a:r>
              <a:rPr lang="en-US" dirty="0">
                <a:latin typeface="Palatino Linotype" pitchFamily="18" charset="0"/>
              </a:rPr>
              <a:t>Drawback: Contrast nephropathy risk in certain patients.</a:t>
            </a:r>
          </a:p>
          <a:p>
            <a:r>
              <a:rPr lang="en-US" b="1" dirty="0">
                <a:latin typeface="Palatino Linotype" pitchFamily="18" charset="0"/>
              </a:rPr>
              <a:t>Advanced Imaging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3D reconstructions: Vital for endovascular therapy insights.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Conventional angiography: Minimal role, more invasive &amp; riskier. Used for certain iliac diseases &amp; uncommon </a:t>
            </a:r>
            <a:r>
              <a:rPr lang="en-US" dirty="0" err="1">
                <a:latin typeface="Palatino Linotype" pitchFamily="18" charset="0"/>
              </a:rPr>
              <a:t>renovascular</a:t>
            </a:r>
            <a:r>
              <a:rPr lang="en-US" dirty="0">
                <a:latin typeface="Palatino Linotype" pitchFamily="18" charset="0"/>
              </a:rPr>
              <a:t> anatomy.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1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Open Repair of Abdominal Aortic Aneurysm (AAA)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67818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Procedure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Anesthesia: General.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Incision: Midline </a:t>
            </a:r>
            <a:r>
              <a:rPr lang="en-US" dirty="0" err="1">
                <a:latin typeface="Palatino Linotype" pitchFamily="18" charset="0"/>
              </a:rPr>
              <a:t>transabdominal</a:t>
            </a:r>
            <a:r>
              <a:rPr lang="en-US" dirty="0">
                <a:latin typeface="Palatino Linotype" pitchFamily="18" charset="0"/>
              </a:rPr>
              <a:t> or retroperitoneal.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Post-op Pain Control: Epidural catheter.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Process: Expose AAA, divide </a:t>
            </a:r>
            <a:r>
              <a:rPr lang="en-US" dirty="0" err="1">
                <a:latin typeface="Palatino Linotype" pitchFamily="18" charset="0"/>
              </a:rPr>
              <a:t>retroperitoneum</a:t>
            </a:r>
            <a:r>
              <a:rPr lang="en-US" dirty="0">
                <a:latin typeface="Palatino Linotype" pitchFamily="18" charset="0"/>
              </a:rPr>
              <a:t>, isolate AAA, give heparin, clamp, open sac, use prosthetic graft.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Graft Types: Tube graft (for abdominal aorta) or bifurcated graft (extending to iliac arteries).</a:t>
            </a:r>
          </a:p>
          <a:p>
            <a:r>
              <a:rPr lang="en-US" b="1" dirty="0">
                <a:latin typeface="Palatino Linotype" pitchFamily="18" charset="0"/>
              </a:rPr>
              <a:t>Advantages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Permanent AAA elimination, no recurrence.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 long-term imaging surveillance needed.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Direct assessment of colon's circulatory integrity.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Exploration for other abdominal pathologies.</a:t>
            </a:r>
          </a:p>
          <a:p>
            <a:r>
              <a:rPr lang="en-US" b="1" dirty="0">
                <a:latin typeface="Palatino Linotype" pitchFamily="18" charset="0"/>
              </a:rPr>
              <a:t>Risks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Cardiac issues (2-6%): Myocardial infarction or arrhythmias.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Renal failure (&lt;2% for elective, &gt;20% post rupture).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Ischemic colitis: 5% risk after elective repair, with high mortality if full-thickness.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Prosthetic graft infection (1-4%): Risk of </a:t>
            </a:r>
            <a:r>
              <a:rPr lang="en-US" dirty="0" err="1">
                <a:latin typeface="Palatino Linotype" pitchFamily="18" charset="0"/>
              </a:rPr>
              <a:t>aortoenteric</a:t>
            </a:r>
            <a:r>
              <a:rPr lang="en-US" dirty="0">
                <a:latin typeface="Palatino Linotype" pitchFamily="18" charset="0"/>
              </a:rPr>
              <a:t> fistula.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Recovery: Majority uneventful post successful elective open repair.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176" y="2943062"/>
            <a:ext cx="2286000" cy="364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50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Endovascular Repair of Abdominal Aortic Aneurysm (AAA)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7912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Introduction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Pioneered by </a:t>
            </a:r>
            <a:r>
              <a:rPr lang="en-US" dirty="0" err="1">
                <a:latin typeface="Palatino Linotype" pitchFamily="18" charset="0"/>
              </a:rPr>
              <a:t>Parodi</a:t>
            </a:r>
            <a:r>
              <a:rPr lang="en-US" dirty="0">
                <a:latin typeface="Palatino Linotype" pitchFamily="18" charset="0"/>
              </a:rPr>
              <a:t> in 1991.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Significantly reduced operative time, blood loss, and hospital stay compared to open repair.</a:t>
            </a:r>
          </a:p>
          <a:p>
            <a:r>
              <a:rPr lang="en-US" b="1" dirty="0">
                <a:latin typeface="Palatino Linotype" pitchFamily="18" charset="0"/>
              </a:rPr>
              <a:t>Methodology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Aortic stent graft implantation.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Excludes aneurysm from aortic circulation </a:t>
            </a:r>
            <a:r>
              <a:rPr lang="en-US" dirty="0" err="1">
                <a:latin typeface="Palatino Linotype" pitchFamily="18" charset="0"/>
              </a:rPr>
              <a:t>endoluminally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Devices: Over 15 approved globally. Most are modular with primary &amp; iliac limbs.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Limitation: Need for adequate proximal neck for sealing. Solutions include fenestrated or branched </a:t>
            </a:r>
            <a:r>
              <a:rPr lang="en-US" dirty="0" err="1">
                <a:latin typeface="Palatino Linotype" pitchFamily="18" charset="0"/>
              </a:rPr>
              <a:t>endografts</a:t>
            </a:r>
            <a:r>
              <a:rPr lang="en-US" dirty="0">
                <a:latin typeface="Palatino Linotype" pitchFamily="18" charset="0"/>
              </a:rPr>
              <a:t> and various techniques (e.g., “chimney”).</a:t>
            </a:r>
          </a:p>
          <a:p>
            <a:r>
              <a:rPr lang="en-US" b="1" dirty="0">
                <a:latin typeface="Palatino Linotype" pitchFamily="18" charset="0"/>
              </a:rPr>
              <a:t>Criteria for Repair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Anatomical eligibility: Proximal aortic neck, iliac arteries, and external iliac/femoral arteries.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Key Features: Neck diameter (18-28 mm), length (min 15 mm), mural calcifications, luminal thrombus, angulation.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60% of all AAAs fit these criteria.</a:t>
            </a:r>
          </a:p>
          <a:p>
            <a:r>
              <a:rPr lang="en-US" b="1" dirty="0">
                <a:latin typeface="Palatino Linotype" pitchFamily="18" charset="0"/>
              </a:rPr>
              <a:t>Device Selection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Proximal diameter oversized by 10-20%.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Iliac limbs oversized by 1-4 mm.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Proper length determination crucial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182374"/>
            <a:ext cx="3383280" cy="229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3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Endovascular AAA Repair: Benefits and Risks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Benefits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Minimally invasive.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Shorter hospital stay (1-3 days).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Avoids ICU admission.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Reduced risk of respiratory and gastrointestinal complications.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Suitable for patients with pulmonary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Options for regional or epidural anesthesia.</a:t>
            </a:r>
          </a:p>
          <a:p>
            <a:r>
              <a:rPr lang="en-US" b="1" dirty="0">
                <a:latin typeface="Palatino Linotype" pitchFamily="18" charset="0"/>
              </a:rPr>
              <a:t>Risks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Endoleak</a:t>
            </a:r>
            <a:r>
              <a:rPr lang="en-US" dirty="0">
                <a:latin typeface="Palatino Linotype" pitchFamily="18" charset="0"/>
              </a:rPr>
              <a:t> incidence: 24%.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Rupture rate: &lt;0.8%.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Stent graft iliac limb dysfunction.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Possible renal artery occlusion.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Pelvic ischemia in 20%-45% of specific patients.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Potential access site complications.</a:t>
            </a:r>
          </a:p>
          <a:p>
            <a:r>
              <a:rPr lang="en-US" b="1" dirty="0">
                <a:latin typeface="Palatino Linotype" pitchFamily="18" charset="0"/>
              </a:rPr>
              <a:t>Technical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Performed in a sterile surgical suite.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Variety of anesthetic options.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Precise femoral artery access and </a:t>
            </a:r>
            <a:r>
              <a:rPr lang="en-US" dirty="0" err="1">
                <a:latin typeface="Palatino Linotype" pitchFamily="18" charset="0"/>
              </a:rPr>
              <a:t>guidewire</a:t>
            </a:r>
            <a:r>
              <a:rPr lang="en-US" dirty="0">
                <a:latin typeface="Palatino Linotype" pitchFamily="18" charset="0"/>
              </a:rPr>
              <a:t> placement essential.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62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MESENTERIC ARTERY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70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Introduction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95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Palatino Linotype" pitchFamily="18" charset="0"/>
              </a:rPr>
              <a:t>Predominantly affects patients over 60 years.</a:t>
            </a:r>
          </a:p>
          <a:p>
            <a:r>
              <a:rPr lang="en-US" dirty="0" smtClean="0">
                <a:latin typeface="Palatino Linotype" pitchFamily="18" charset="0"/>
              </a:rPr>
              <a:t>Most common cause: atherosclerotic vascular disease.</a:t>
            </a:r>
          </a:p>
          <a:p>
            <a:r>
              <a:rPr lang="en-US" dirty="0" smtClean="0">
                <a:latin typeface="Palatino Linotype" pitchFamily="18" charset="0"/>
              </a:rPr>
              <a:t>Other causes: FMD, arteritis, celiac artery compression.</a:t>
            </a:r>
          </a:p>
          <a:p>
            <a:r>
              <a:rPr lang="en-US" dirty="0" smtClean="0">
                <a:latin typeface="Palatino Linotype" pitchFamily="18" charset="0"/>
              </a:rPr>
              <a:t>Chronic form: progressive luminal obliteration.</a:t>
            </a:r>
          </a:p>
          <a:p>
            <a:r>
              <a:rPr lang="en-US" dirty="0" smtClean="0">
                <a:latin typeface="Palatino Linotype" pitchFamily="18" charset="0"/>
              </a:rPr>
              <a:t>Acute form: thromboembolism.</a:t>
            </a:r>
          </a:p>
          <a:p>
            <a:r>
              <a:rPr lang="en-US" dirty="0" smtClean="0">
                <a:latin typeface="Palatino Linotype" pitchFamily="18" charset="0"/>
              </a:rPr>
              <a:t>Mortality: 50-75% due to delays in diagnosis and treatment.</a:t>
            </a:r>
          </a:p>
          <a:p>
            <a:r>
              <a:rPr lang="en-US" dirty="0" smtClean="0">
                <a:latin typeface="Palatino Linotype" pitchFamily="18" charset="0"/>
              </a:rPr>
              <a:t>Essential for survival: prompt treatment before irreversible intestinal ischemia.</a:t>
            </a:r>
          </a:p>
          <a:p>
            <a:r>
              <a:rPr lang="en-US" dirty="0" smtClean="0">
                <a:latin typeface="Palatino Linotype" pitchFamily="18" charset="0"/>
              </a:rPr>
              <a:t>Clinical manifestation: postprandial abdominal pain due to insufficient blood supply.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038600"/>
            <a:ext cx="5577840" cy="272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8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Mesenteric Artery Occlusive Disease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Types of Visceral Ischemia: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Acute Mesenteric Ischemia (embolic or thrombotic).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Chronic Mesenteric Ischemia.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Nonocclusive</a:t>
            </a:r>
            <a:r>
              <a:rPr lang="en-US" dirty="0">
                <a:latin typeface="Palatino Linotype" pitchFamily="18" charset="0"/>
              </a:rPr>
              <a:t> Mesenteric Ischemia.</a:t>
            </a:r>
          </a:p>
          <a:p>
            <a:r>
              <a:rPr lang="en-US" b="1" dirty="0">
                <a:latin typeface="Palatino Linotype" pitchFamily="18" charset="0"/>
              </a:rPr>
              <a:t>Common Involved Vessel:</a:t>
            </a:r>
            <a:r>
              <a:rPr lang="en-US" dirty="0">
                <a:latin typeface="Palatino Linotype" pitchFamily="18" charset="0"/>
              </a:rPr>
              <a:t> SMA (superior mesenteric artery).</a:t>
            </a:r>
          </a:p>
          <a:p>
            <a:r>
              <a:rPr lang="en-US" b="1" dirty="0">
                <a:latin typeface="Palatino Linotype" pitchFamily="18" charset="0"/>
              </a:rPr>
              <a:t>Cause of Acute Embolic Ischemia:</a:t>
            </a:r>
            <a:r>
              <a:rPr lang="en-US" dirty="0">
                <a:latin typeface="Palatino Linotype" pitchFamily="18" charset="0"/>
              </a:rPr>
              <a:t> Often due to cardiac events like atrial fibrillation or myocardial infarction.</a:t>
            </a:r>
          </a:p>
          <a:p>
            <a:r>
              <a:rPr lang="en-US" b="1" dirty="0" err="1">
                <a:latin typeface="Palatino Linotype" pitchFamily="18" charset="0"/>
              </a:rPr>
              <a:t>Nonocclusive</a:t>
            </a:r>
            <a:r>
              <a:rPr lang="en-US" b="1" dirty="0">
                <a:latin typeface="Palatino Linotype" pitchFamily="18" charset="0"/>
              </a:rPr>
              <a:t> Mesenteric Ischemia:</a:t>
            </a:r>
            <a:r>
              <a:rPr lang="en-US" dirty="0">
                <a:latin typeface="Palatino Linotype" pitchFamily="18" charset="0"/>
              </a:rPr>
              <a:t> Typically in critically ill patients; normal arteries but low flow state.</a:t>
            </a:r>
          </a:p>
          <a:p>
            <a:r>
              <a:rPr lang="en-US" b="1" dirty="0">
                <a:latin typeface="Palatino Linotype" pitchFamily="18" charset="0"/>
              </a:rPr>
              <a:t>Chronic Mesenteric Ischemia:</a:t>
            </a:r>
            <a:r>
              <a:rPr lang="en-US" dirty="0">
                <a:latin typeface="Palatino Linotype" pitchFamily="18" charset="0"/>
              </a:rPr>
              <a:t> Result of atherosclerosis in main mesenteric vessels; leads to postprandial abdominal pain.</a:t>
            </a:r>
          </a:p>
          <a:p>
            <a:r>
              <a:rPr lang="en-US" b="1" dirty="0">
                <a:latin typeface="Palatino Linotype" pitchFamily="18" charset="0"/>
              </a:rPr>
              <a:t>Less Common Causes:</a:t>
            </a:r>
            <a:r>
              <a:rPr lang="en-US" dirty="0">
                <a:latin typeface="Palatino Linotype" pitchFamily="18" charset="0"/>
              </a:rPr>
              <a:t> Median </a:t>
            </a:r>
            <a:r>
              <a:rPr lang="en-US" dirty="0" err="1">
                <a:latin typeface="Palatino Linotype" pitchFamily="18" charset="0"/>
              </a:rPr>
              <a:t>arcuate</a:t>
            </a:r>
            <a:r>
              <a:rPr lang="en-US" dirty="0">
                <a:latin typeface="Palatino Linotype" pitchFamily="18" charset="0"/>
              </a:rPr>
              <a:t> ligament syndrome, aortic operations, and mesenteric arteritis.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38288"/>
            <a:ext cx="2743200" cy="2173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7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Clinical Manifestations of Mesenteric Ischemia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73152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latin typeface="Palatino Linotype" pitchFamily="18" charset="0"/>
              </a:rPr>
              <a:t>Acute </a:t>
            </a:r>
            <a:r>
              <a:rPr lang="en-US" b="1" dirty="0">
                <a:latin typeface="Palatino Linotype" pitchFamily="18" charset="0"/>
              </a:rPr>
              <a:t>Mesenteric Ischemia: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Abdominal pain disproportionate to physical findings.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Possible causes: embolic or thrombotic events in SMA.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Late signs: Bowel infarction, rigidity, rebound.</a:t>
            </a:r>
          </a:p>
          <a:p>
            <a:r>
              <a:rPr lang="en-US" b="1" dirty="0">
                <a:latin typeface="Palatino Linotype" pitchFamily="18" charset="0"/>
              </a:rPr>
              <a:t>Chronic Mesenteric Ischemia: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Subtle due to collateral development.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Symptoms: Postprandial pain, food fear, weight loss.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Often misdiagnosed leading to extensive GI workup.</a:t>
            </a:r>
          </a:p>
          <a:p>
            <a:r>
              <a:rPr lang="en-US" b="1" dirty="0" err="1">
                <a:latin typeface="Palatino Linotype" pitchFamily="18" charset="0"/>
              </a:rPr>
              <a:t>Nonocclusive</a:t>
            </a:r>
            <a:r>
              <a:rPr lang="en-US" b="1" dirty="0">
                <a:latin typeface="Palatino Linotype" pitchFamily="18" charset="0"/>
              </a:rPr>
              <a:t> Mesenteric Ischemia: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Seen in elderly with multiple comorbidities.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Abdominal pain in 70% of patients, severity varies.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Abdominal distention and acidosis as early signs.</a:t>
            </a:r>
          </a:p>
          <a:p>
            <a:r>
              <a:rPr lang="en-US" b="1" dirty="0">
                <a:latin typeface="Palatino Linotype" pitchFamily="18" charset="0"/>
              </a:rPr>
              <a:t>Celiac Artery Compression Syndrome: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Caused by median </a:t>
            </a:r>
            <a:r>
              <a:rPr lang="en-US" dirty="0" err="1">
                <a:latin typeface="Palatino Linotype" pitchFamily="18" charset="0"/>
              </a:rPr>
              <a:t>arcuate</a:t>
            </a:r>
            <a:r>
              <a:rPr lang="en-US" dirty="0">
                <a:latin typeface="Palatino Linotype" pitchFamily="18" charset="0"/>
              </a:rPr>
              <a:t> ligament.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Seen in females (20-40 years).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Symptoms: Upper abdominal pain post meals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334000"/>
            <a:ext cx="2743200" cy="132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08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Diagnostic Evaluation of Mesenteric Ischemia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7150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Differential Diagnosis:</a:t>
            </a:r>
            <a:r>
              <a:rPr lang="en-US" dirty="0">
                <a:latin typeface="Palatino Linotype" pitchFamily="18" charset="0"/>
              </a:rPr>
              <a:t> Includes perforated </a:t>
            </a:r>
            <a:r>
              <a:rPr lang="en-US" dirty="0" err="1">
                <a:latin typeface="Palatino Linotype" pitchFamily="18" charset="0"/>
              </a:rPr>
              <a:t>viscus</a:t>
            </a:r>
            <a:r>
              <a:rPr lang="en-US" dirty="0">
                <a:latin typeface="Palatino Linotype" pitchFamily="18" charset="0"/>
              </a:rPr>
              <a:t>, pancreatitis, intestinal obstruction, and others.</a:t>
            </a:r>
          </a:p>
          <a:p>
            <a:r>
              <a:rPr lang="en-US" b="1" dirty="0">
                <a:latin typeface="Palatino Linotype" pitchFamily="18" charset="0"/>
              </a:rPr>
              <a:t>Laboratory Findings: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Elevated serum amylase, increased lactate, hyperkalemia.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Metabolic acidosis due to anaerobic metabolism.</a:t>
            </a:r>
          </a:p>
          <a:p>
            <a:r>
              <a:rPr lang="en-US" b="1" dirty="0">
                <a:latin typeface="Palatino Linotype" pitchFamily="18" charset="0"/>
              </a:rPr>
              <a:t>Radiographic Assessment: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Abdominal radiographs to exclude other causes.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 of duplex ultrasonography, CT, and MRA for vessel assessment.</a:t>
            </a:r>
          </a:p>
          <a:p>
            <a:r>
              <a:rPr lang="en-US" b="1" dirty="0" err="1">
                <a:latin typeface="Palatino Linotype" pitchFamily="18" charset="0"/>
              </a:rPr>
              <a:t>Biplanar</a:t>
            </a:r>
            <a:r>
              <a:rPr lang="en-US" b="1" dirty="0">
                <a:latin typeface="Palatino Linotype" pitchFamily="18" charset="0"/>
              </a:rPr>
              <a:t> Mesenteric Arteriography: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Definitive diagnosis tool.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Highlights occlusion or near-occlusion of CA and SMA.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Can suggest type of mesenteric arterial occlusion.</a:t>
            </a:r>
          </a:p>
          <a:p>
            <a:r>
              <a:rPr lang="en-US" b="1" dirty="0">
                <a:latin typeface="Palatino Linotype" pitchFamily="18" charset="0"/>
              </a:rPr>
              <a:t>Therapeutic Role: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 err="1">
                <a:latin typeface="Palatino Linotype" pitchFamily="18" charset="0"/>
              </a:rPr>
              <a:t>Vasodilating</a:t>
            </a:r>
            <a:r>
              <a:rPr lang="en-US" dirty="0">
                <a:latin typeface="Palatino Linotype" pitchFamily="18" charset="0"/>
              </a:rPr>
              <a:t> agents like </a:t>
            </a:r>
            <a:r>
              <a:rPr lang="en-US" dirty="0" err="1">
                <a:latin typeface="Palatino Linotype" pitchFamily="18" charset="0"/>
              </a:rPr>
              <a:t>papaverine</a:t>
            </a:r>
            <a:r>
              <a:rPr lang="en-US" dirty="0">
                <a:latin typeface="Palatino Linotype" pitchFamily="18" charset="0"/>
              </a:rPr>
              <a:t> can be administered intra-arterially.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Arteriography time-consuming, consider immediate exploration if acute symptoms are present.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0200"/>
            <a:ext cx="3108960" cy="422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4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Understanding Vascular History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2578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i="1" dirty="0">
                <a:latin typeface="Palatino Linotype" pitchFamily="18" charset="0"/>
              </a:rPr>
              <a:t>Specific Cases:</a:t>
            </a:r>
            <a:endParaRPr lang="en-US" dirty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Carotid Disease: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Mostly asymptomatic, identified via cervical bruit or duplex stenosis findings.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Symptoms: Transient monocular blindness, contralateral weakness/numbness, dysphasia.</a:t>
            </a:r>
          </a:p>
          <a:p>
            <a:r>
              <a:rPr lang="en-US" dirty="0">
                <a:latin typeface="Palatino Linotype" pitchFamily="18" charset="0"/>
              </a:rPr>
              <a:t>Chronic Mesenteric Ischemia: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Presents with postprandial abdominal pain &amp; weight loss.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Patients may avoid food due to pain.</a:t>
            </a:r>
          </a:p>
          <a:p>
            <a:r>
              <a:rPr lang="en-US" dirty="0">
                <a:latin typeface="Palatino Linotype" pitchFamily="18" charset="0"/>
              </a:rPr>
              <a:t>Lower Extremity Pain: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Intermittent claudication in specific muscle groups.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"Window gazer’s disease": Pain on exercise, relieved with rest.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Rest pain: Constant pain in the foot due to severe occlusive disease.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026" name="Picture 2" descr="Blood Vessels of the Systemic Circulation: Arte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0" y="2590800"/>
            <a:ext cx="3474720" cy="414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3928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Acute Embolic Mesenteric Ischemia: Surgical Approach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60960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Palatino Linotype" pitchFamily="18" charset="0"/>
              </a:rPr>
              <a:t>Initial steps: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Fluid resuscitation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Anticoagulation with heparin</a:t>
            </a:r>
          </a:p>
          <a:p>
            <a:pPr lvl="1"/>
            <a:r>
              <a:rPr lang="en-US" dirty="0">
                <a:latin typeface="Palatino Linotype" pitchFamily="18" charset="0"/>
              </a:rPr>
              <a:t>Hemodynamic monitoring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Antibiotics before surgical exploration.</a:t>
            </a:r>
          </a:p>
          <a:p>
            <a:r>
              <a:rPr lang="en-US" dirty="0">
                <a:latin typeface="Palatino Linotype" pitchFamily="18" charset="0"/>
              </a:rPr>
              <a:t>Diagnosis: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Preoperative mesenteric arteriogram preferred.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Immediate surgical exploration if diagnosis unclear.</a:t>
            </a:r>
          </a:p>
          <a:p>
            <a:r>
              <a:rPr lang="en-US" dirty="0">
                <a:latin typeface="Palatino Linotype" pitchFamily="18" charset="0"/>
              </a:rPr>
              <a:t>Surgical treatment:</a:t>
            </a:r>
          </a:p>
          <a:p>
            <a:pPr lvl="1"/>
            <a:r>
              <a:rPr lang="en-US" dirty="0">
                <a:latin typeface="Palatino Linotype" pitchFamily="18" charset="0"/>
              </a:rPr>
              <a:t>Goal: Restore arterial perfusion, remove embolus.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Procedure: Midline incision, approach SMA, extract embolus, assess intestinal viability.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Methods: Fluorescein injection, Wood’s lamp inspection, Doppler assessment.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Post-surgery: Second-look procedure after 24-48 hours to reevaluate bowel viability.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76401"/>
            <a:ext cx="2926080" cy="317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8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Endovascular Treatment of Mesenteric Ischemia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Palatino Linotype" pitchFamily="18" charset="0"/>
              </a:rPr>
              <a:t>Less invasive alternative to open surgery for mesenteric artery stenosis/occlusion.</a:t>
            </a:r>
          </a:p>
          <a:p>
            <a:r>
              <a:rPr lang="en-US" dirty="0">
                <a:latin typeface="Palatino Linotype" pitchFamily="18" charset="0"/>
              </a:rPr>
              <a:t>Suited for patients: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At high operative risk</a:t>
            </a:r>
          </a:p>
          <a:p>
            <a:pPr lvl="1"/>
            <a:r>
              <a:rPr lang="en-US" dirty="0">
                <a:latin typeface="Palatino Linotype" pitchFamily="18" charset="0"/>
              </a:rPr>
              <a:t>With recurrent disease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Post open mesenteric revascularization</a:t>
            </a:r>
          </a:p>
          <a:p>
            <a:r>
              <a:rPr lang="en-US" dirty="0">
                <a:latin typeface="Palatino Linotype" pitchFamily="18" charset="0"/>
              </a:rPr>
              <a:t>Endovascular therapy can prevent acute intestinal ischemia in some cases.</a:t>
            </a:r>
          </a:p>
          <a:p>
            <a:r>
              <a:rPr lang="en-US" dirty="0">
                <a:latin typeface="Palatino Linotype" pitchFamily="18" charset="0"/>
              </a:rPr>
              <a:t>Techniques: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Femoral/brachial artery access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Angioplasty &amp; stent placement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 of antiplatelet agents post-treatment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55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AORTOILIAC OCCLUSIVE DISEASE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8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Palatino Linotype" pitchFamily="18" charset="0"/>
              </a:rPr>
              <a:t>Aortoiliac</a:t>
            </a:r>
            <a:r>
              <a:rPr lang="en-US" dirty="0" smtClean="0">
                <a:latin typeface="Palatino Linotype" pitchFamily="18" charset="0"/>
              </a:rPr>
              <a:t> Arterial Segment &amp; Atherosclerosis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9144" y="1524000"/>
            <a:ext cx="66294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Palatino Linotype" pitchFamily="18" charset="0"/>
              </a:rPr>
              <a:t>Commonly affected by atherosclerosis, leading to restricted blood flow.</a:t>
            </a:r>
          </a:p>
          <a:p>
            <a:r>
              <a:rPr lang="en-US" dirty="0">
                <a:latin typeface="Palatino Linotype" pitchFamily="18" charset="0"/>
              </a:rPr>
              <a:t>Symptoms influenced by disease distribution &amp; extent.</a:t>
            </a:r>
          </a:p>
          <a:p>
            <a:r>
              <a:rPr lang="en-US" b="1" dirty="0">
                <a:latin typeface="Palatino Linotype" pitchFamily="18" charset="0"/>
              </a:rPr>
              <a:t>Diagnostic Evaluation: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Weakened femoral pulses, reduced ABI</a:t>
            </a:r>
          </a:p>
          <a:p>
            <a:pPr lvl="1"/>
            <a:r>
              <a:rPr lang="en-US" dirty="0">
                <a:latin typeface="Palatino Linotype" pitchFamily="18" charset="0"/>
              </a:rPr>
              <a:t>Verification via color duplex scanning, MRA, CTA, and DSA.</a:t>
            </a:r>
          </a:p>
          <a:p>
            <a:r>
              <a:rPr lang="en-US" b="1" dirty="0">
                <a:latin typeface="Palatino Linotype" pitchFamily="18" charset="0"/>
              </a:rPr>
              <a:t>Differential Diagnosis: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Neuromuscular problems, hip/spine disease, diabetic neuropathy.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Nonvascular causes relieved by sitting/lying.</a:t>
            </a:r>
          </a:p>
          <a:p>
            <a:r>
              <a:rPr lang="en-US" b="1" dirty="0">
                <a:latin typeface="Palatino Linotype" pitchFamily="18" charset="0"/>
              </a:rPr>
              <a:t>Collateral Arterial Network: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Provides blood flow distal to </a:t>
            </a:r>
            <a:r>
              <a:rPr lang="en-US" dirty="0" err="1">
                <a:latin typeface="Palatino Linotype" pitchFamily="18" charset="0"/>
              </a:rPr>
              <a:t>aortoiliac</a:t>
            </a:r>
            <a:r>
              <a:rPr lang="en-US" dirty="0">
                <a:latin typeface="Palatino Linotype" pitchFamily="18" charset="0"/>
              </a:rPr>
              <a:t> lesion, crucial for maintaining limb viability.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24" y="2008632"/>
            <a:ext cx="2560320" cy="230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91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Classification and Treatment of </a:t>
            </a:r>
            <a:r>
              <a:rPr lang="en-US" dirty="0" err="1" smtClean="0">
                <a:latin typeface="Palatino Linotype" pitchFamily="18" charset="0"/>
              </a:rPr>
              <a:t>Aortoiliac</a:t>
            </a:r>
            <a:r>
              <a:rPr lang="en-US" dirty="0" smtClean="0">
                <a:latin typeface="Palatino Linotype" pitchFamily="18" charset="0"/>
              </a:rPr>
              <a:t> Occlusive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5422392" cy="52578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latin typeface="Palatino Linotype" pitchFamily="18" charset="0"/>
              </a:rPr>
              <a:t>Disease </a:t>
            </a:r>
            <a:r>
              <a:rPr lang="en-US" b="1" dirty="0">
                <a:latin typeface="Palatino Linotype" pitchFamily="18" charset="0"/>
              </a:rPr>
              <a:t>Types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I</a:t>
            </a:r>
            <a:r>
              <a:rPr lang="en-US" dirty="0">
                <a:latin typeface="Palatino Linotype" pitchFamily="18" charset="0"/>
              </a:rPr>
              <a:t>: Affects 5-10%, localized to distal abdominal aorta &amp; common iliac vessels. Typical symptoms: thigh/buttock claudication, diminished penile tumescence.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II</a:t>
            </a:r>
            <a:r>
              <a:rPr lang="en-US" dirty="0">
                <a:latin typeface="Palatino Linotype" pitchFamily="18" charset="0"/>
              </a:rPr>
              <a:t>: Diffuse atherosclerosis in abdominal aorta extending into common iliac artery. Affects 25% of patients.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III</a:t>
            </a:r>
            <a:r>
              <a:rPr lang="en-US" dirty="0">
                <a:latin typeface="Palatino Linotype" pitchFamily="18" charset="0"/>
              </a:rPr>
              <a:t>: Widespread disease, affecting 65% of patients. Multilevel, associated with decreased 10-year life expectancy.</a:t>
            </a:r>
          </a:p>
          <a:p>
            <a:r>
              <a:rPr lang="en-US" b="1" dirty="0">
                <a:latin typeface="Palatino Linotype" pitchFamily="18" charset="0"/>
              </a:rPr>
              <a:t>Treatment Classification (TASC) Recommendations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A</a:t>
            </a:r>
            <a:r>
              <a:rPr lang="en-US" dirty="0">
                <a:latin typeface="Palatino Linotype" pitchFamily="18" charset="0"/>
              </a:rPr>
              <a:t>: Endovascular therapy preferred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B</a:t>
            </a:r>
            <a:r>
              <a:rPr lang="en-US" dirty="0">
                <a:latin typeface="Palatino Linotype" pitchFamily="18" charset="0"/>
              </a:rPr>
              <a:t>: Endovascular for most, considering patient comorbidities &amp; operator success rates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C</a:t>
            </a:r>
            <a:r>
              <a:rPr lang="en-US" dirty="0">
                <a:latin typeface="Palatino Linotype" pitchFamily="18" charset="0"/>
              </a:rPr>
              <a:t>: Surgery preferred for good-risk patients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Type D</a:t>
            </a:r>
            <a:r>
              <a:rPr lang="en-US" dirty="0">
                <a:latin typeface="Palatino Linotype" pitchFamily="18" charset="0"/>
              </a:rPr>
              <a:t>: Surgery preferred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792" y="3657600"/>
            <a:ext cx="3566160" cy="305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39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Palatino Linotype" pitchFamily="18" charset="0"/>
              </a:rPr>
              <a:t>Aortoiliac</a:t>
            </a:r>
            <a:r>
              <a:rPr lang="en-US" dirty="0" smtClean="0">
                <a:latin typeface="Palatino Linotype" pitchFamily="18" charset="0"/>
              </a:rPr>
              <a:t> Disease: Treatment and Surgical Options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General Treatment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 direct medical therapy.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Control risk factors: hypertension, hyperlipidemia, diabetes.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Antiplatelet therapy &amp; exercise program; limited improvement.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Consider limb revascularization if no response.</a:t>
            </a:r>
          </a:p>
          <a:p>
            <a:r>
              <a:rPr lang="en-US" b="1" dirty="0">
                <a:latin typeface="Palatino Linotype" pitchFamily="18" charset="0"/>
              </a:rPr>
              <a:t>Surgical Reconstruction: </a:t>
            </a:r>
            <a:r>
              <a:rPr lang="en-US" b="1" dirty="0" err="1">
                <a:latin typeface="Palatino Linotype" pitchFamily="18" charset="0"/>
              </a:rPr>
              <a:t>Aortobifemoral</a:t>
            </a:r>
            <a:r>
              <a:rPr lang="en-US" b="1" dirty="0">
                <a:latin typeface="Palatino Linotype" pitchFamily="18" charset="0"/>
              </a:rPr>
              <a:t> Bypass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Used in bilateral iliac systems diseases.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70–80% 10-year patency.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Perioperative mortality: 2–3%.</a:t>
            </a:r>
          </a:p>
          <a:p>
            <a:r>
              <a:rPr lang="en-US" b="1" dirty="0">
                <a:latin typeface="Palatino Linotype" pitchFamily="18" charset="0"/>
              </a:rPr>
              <a:t>Procedure Highlights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Expose both femoral arteries.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Open abdomen in the midline or retroperitoneal approach.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 Dacron graft for proximal aortic anastomosis.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Position close to renal arteries.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End-to-end or end-to-side anastomosis.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Ensure arterial inflow; 70-80% alleviate claudication symptoms.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10-15% need simultaneous outflow reconstruction.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8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023360" cy="649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9860" y="2015490"/>
            <a:ext cx="3764280" cy="404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520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Aortic </a:t>
            </a:r>
            <a:r>
              <a:rPr lang="en-US" b="1" dirty="0" err="1">
                <a:latin typeface="Palatino Linotype" pitchFamily="18" charset="0"/>
              </a:rPr>
              <a:t>Endarterectomy</a:t>
            </a:r>
            <a:r>
              <a:rPr lang="en-US" b="1" dirty="0">
                <a:latin typeface="Palatino Linotype" pitchFamily="18" charset="0"/>
              </a:rPr>
              <a:t> vs. Modern Treatments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Aortic </a:t>
            </a:r>
            <a:r>
              <a:rPr lang="en-US" b="1" dirty="0" err="1">
                <a:latin typeface="Palatino Linotype" pitchFamily="18" charset="0"/>
              </a:rPr>
              <a:t>Endarterectomy</a:t>
            </a:r>
            <a:r>
              <a:rPr lang="en-US" b="1" dirty="0">
                <a:latin typeface="Palatino Linotype" pitchFamily="18" charset="0"/>
              </a:rPr>
              <a:t>: An </a:t>
            </a:r>
            <a:r>
              <a:rPr lang="en-US" b="1" dirty="0" smtClean="0">
                <a:latin typeface="Palatino Linotype" pitchFamily="18" charset="0"/>
              </a:rPr>
              <a:t>Overview</a:t>
            </a:r>
            <a:endParaRPr lang="sr-Latn-RS" b="1" dirty="0" smtClean="0">
              <a:latin typeface="Palatino Linotype" pitchFamily="18" charset="0"/>
            </a:endParaRPr>
          </a:p>
          <a:p>
            <a:r>
              <a:rPr lang="en-US" dirty="0" smtClean="0">
                <a:latin typeface="Palatino Linotype" pitchFamily="18" charset="0"/>
              </a:rPr>
              <a:t>Rarely performed due to risks like blood loss and sexual dysfunction.</a:t>
            </a:r>
          </a:p>
          <a:p>
            <a:r>
              <a:rPr lang="en-US" dirty="0" smtClean="0">
                <a:latin typeface="Palatino Linotype" pitchFamily="18" charset="0"/>
              </a:rPr>
              <a:t>Comparable long-term patency with </a:t>
            </a:r>
            <a:r>
              <a:rPr lang="en-US" dirty="0" err="1" smtClean="0">
                <a:latin typeface="Palatino Linotype" pitchFamily="18" charset="0"/>
              </a:rPr>
              <a:t>aortobifemoral</a:t>
            </a:r>
            <a:r>
              <a:rPr lang="en-US" dirty="0" smtClean="0">
                <a:latin typeface="Palatino Linotype" pitchFamily="18" charset="0"/>
              </a:rPr>
              <a:t> grafting.</a:t>
            </a:r>
          </a:p>
          <a:p>
            <a:r>
              <a:rPr lang="en-US" dirty="0" smtClean="0">
                <a:latin typeface="Palatino Linotype" pitchFamily="18" charset="0"/>
              </a:rPr>
              <a:t>Superseded by </a:t>
            </a:r>
            <a:r>
              <a:rPr lang="en-US" dirty="0" err="1" smtClean="0">
                <a:latin typeface="Palatino Linotype" pitchFamily="18" charset="0"/>
              </a:rPr>
              <a:t>aortoiliac</a:t>
            </a:r>
            <a:r>
              <a:rPr lang="en-US" dirty="0" smtClean="0">
                <a:latin typeface="Palatino Linotype" pitchFamily="18" charset="0"/>
              </a:rPr>
              <a:t> PTA, stents, and catheter-based therapies.</a:t>
            </a:r>
          </a:p>
          <a:p>
            <a:r>
              <a:rPr lang="en-US" dirty="0" smtClean="0">
                <a:latin typeface="Palatino Linotype" pitchFamily="18" charset="0"/>
              </a:rPr>
              <a:t>Not suitable for aneurysmal aortas.</a:t>
            </a:r>
          </a:p>
          <a:p>
            <a:r>
              <a:rPr lang="en-US" dirty="0" err="1" smtClean="0">
                <a:latin typeface="Palatino Linotype" pitchFamily="18" charset="0"/>
              </a:rPr>
              <a:t>Endarterectomy</a:t>
            </a:r>
            <a:r>
              <a:rPr lang="en-US" dirty="0" smtClean="0">
                <a:latin typeface="Palatino Linotype" pitchFamily="18" charset="0"/>
              </a:rPr>
              <a:t> in the external iliac artery poses more challenges.</a:t>
            </a:r>
            <a:endParaRPr lang="sr-Latn-RS" dirty="0" smtClean="0">
              <a:latin typeface="Palatino Linotype" pitchFamily="18" charset="0"/>
            </a:endParaRPr>
          </a:p>
          <a:p>
            <a:r>
              <a:rPr lang="en-US" b="1" dirty="0" err="1">
                <a:latin typeface="Palatino Linotype" pitchFamily="18" charset="0"/>
              </a:rPr>
              <a:t>Axillofemoral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Bypass</a:t>
            </a:r>
            <a:endParaRPr lang="sr-Latn-RS" b="1" dirty="0" smtClean="0">
              <a:latin typeface="Palatino Linotype" pitchFamily="18" charset="0"/>
            </a:endParaRPr>
          </a:p>
          <a:p>
            <a:r>
              <a:rPr lang="en-US" dirty="0" err="1">
                <a:latin typeface="Palatino Linotype" pitchFamily="18" charset="0"/>
              </a:rPr>
              <a:t>Extraanatomic</a:t>
            </a:r>
            <a:r>
              <a:rPr lang="en-US" dirty="0">
                <a:latin typeface="Palatino Linotype" pitchFamily="18" charset="0"/>
              </a:rPr>
              <a:t> reconstruction: axillary artery to femoral artery.</a:t>
            </a:r>
          </a:p>
          <a:p>
            <a:r>
              <a:rPr lang="en-US" dirty="0">
                <a:latin typeface="Palatino Linotype" pitchFamily="18" charset="0"/>
              </a:rPr>
              <a:t>Suitable for patients with medical conditions preventing abdominal vascular reconstruction.</a:t>
            </a:r>
          </a:p>
          <a:p>
            <a:r>
              <a:rPr lang="en-US" dirty="0">
                <a:latin typeface="Palatino Linotype" pitchFamily="18" charset="0"/>
              </a:rPr>
              <a:t>Performed under local anesthesia, primary for limb salvage.</a:t>
            </a:r>
          </a:p>
          <a:p>
            <a:r>
              <a:rPr lang="en-US" dirty="0">
                <a:latin typeface="Palatino Linotype" pitchFamily="18" charset="0"/>
              </a:rPr>
              <a:t>Lower patency than </a:t>
            </a:r>
            <a:r>
              <a:rPr lang="en-US" dirty="0" err="1">
                <a:latin typeface="Palatino Linotype" pitchFamily="18" charset="0"/>
              </a:rPr>
              <a:t>aortobifemoral</a:t>
            </a:r>
            <a:r>
              <a:rPr lang="en-US" dirty="0">
                <a:latin typeface="Palatino Linotype" pitchFamily="18" charset="0"/>
              </a:rPr>
              <a:t> grafting.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5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Palatino Linotype" pitchFamily="18" charset="0"/>
              </a:rPr>
              <a:t>Aortic </a:t>
            </a:r>
            <a:r>
              <a:rPr lang="en-US" b="1" dirty="0" err="1" smtClean="0">
                <a:latin typeface="Palatino Linotype" pitchFamily="18" charset="0"/>
              </a:rPr>
              <a:t>Endarterectomy</a:t>
            </a:r>
            <a:r>
              <a:rPr lang="en-US" b="1" dirty="0" smtClean="0">
                <a:latin typeface="Palatino Linotype" pitchFamily="18" charset="0"/>
              </a:rPr>
              <a:t> vs. Modern Treatments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err="1">
                <a:latin typeface="Palatino Linotype" pitchFamily="18" charset="0"/>
              </a:rPr>
              <a:t>Iliofemoral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Bypass</a:t>
            </a:r>
            <a:endParaRPr lang="sr-Latn-RS" b="1" dirty="0" smtClean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Targets unilateral occlusion of distal common or external iliac arteries.</a:t>
            </a:r>
          </a:p>
          <a:p>
            <a:r>
              <a:rPr lang="en-US" dirty="0">
                <a:latin typeface="Palatino Linotype" pitchFamily="18" charset="0"/>
              </a:rPr>
              <a:t>Comparable patency to </a:t>
            </a:r>
            <a:r>
              <a:rPr lang="en-US" dirty="0" err="1">
                <a:latin typeface="Palatino Linotype" pitchFamily="18" charset="0"/>
              </a:rPr>
              <a:t>aortounifemoral</a:t>
            </a:r>
            <a:r>
              <a:rPr lang="en-US" dirty="0">
                <a:latin typeface="Palatino Linotype" pitchFamily="18" charset="0"/>
              </a:rPr>
              <a:t> bypass.</a:t>
            </a:r>
          </a:p>
          <a:p>
            <a:r>
              <a:rPr lang="en-US" dirty="0">
                <a:latin typeface="Palatino Linotype" pitchFamily="18" charset="0"/>
              </a:rPr>
              <a:t>Less perioperative mortality due to no clamping of the aorta.</a:t>
            </a:r>
          </a:p>
          <a:p>
            <a:r>
              <a:rPr lang="en-US" b="1" dirty="0" err="1">
                <a:latin typeface="Palatino Linotype" pitchFamily="18" charset="0"/>
              </a:rPr>
              <a:t>Femorofemoral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Bypass</a:t>
            </a:r>
            <a:endParaRPr lang="sr-Latn-RS" b="1" dirty="0" smtClean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Used for unilateral stenosis or occlusion of iliac artery.</a:t>
            </a:r>
          </a:p>
          <a:p>
            <a:r>
              <a:rPr lang="en-US" dirty="0">
                <a:latin typeface="Palatino Linotype" pitchFamily="18" charset="0"/>
              </a:rPr>
              <a:t>5-year patency: 60-70%, inferior to </a:t>
            </a:r>
            <a:r>
              <a:rPr lang="en-US" dirty="0" err="1">
                <a:latin typeface="Palatino Linotype" pitchFamily="18" charset="0"/>
              </a:rPr>
              <a:t>aortofemoral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dirty="0">
                <a:latin typeface="Palatino Linotype" pitchFamily="18" charset="0"/>
              </a:rPr>
              <a:t>Can complement iliac inflow optimized with endovascular methods.</a:t>
            </a:r>
          </a:p>
          <a:p>
            <a:r>
              <a:rPr lang="en-US" b="1" dirty="0" err="1">
                <a:latin typeface="Palatino Linotype" pitchFamily="18" charset="0"/>
              </a:rPr>
              <a:t>Thoracofemoral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Bypass</a:t>
            </a:r>
            <a:endParaRPr lang="sr-Latn-RS" b="1" dirty="0" smtClean="0">
              <a:latin typeface="Palatino Linotype" pitchFamily="18" charset="0"/>
            </a:endParaRPr>
          </a:p>
          <a:p>
            <a:r>
              <a:rPr lang="en-US" dirty="0">
                <a:latin typeface="Palatino Linotype" pitchFamily="18" charset="0"/>
              </a:rPr>
              <a:t>Used after multiple surgeries or with infected aortic prosthesis.</a:t>
            </a:r>
          </a:p>
          <a:p>
            <a:r>
              <a:rPr lang="en-US" dirty="0">
                <a:latin typeface="Palatino Linotype" pitchFamily="18" charset="0"/>
              </a:rPr>
              <a:t>Requires clamping the descending thoracic aorta.</a:t>
            </a:r>
          </a:p>
          <a:p>
            <a:r>
              <a:rPr lang="en-US" dirty="0">
                <a:latin typeface="Palatino Linotype" pitchFamily="18" charset="0"/>
              </a:rPr>
              <a:t>Comparable long-term patency to </a:t>
            </a:r>
            <a:r>
              <a:rPr lang="en-US" dirty="0" err="1">
                <a:latin typeface="Palatino Linotype" pitchFamily="18" charset="0"/>
              </a:rPr>
              <a:t>aortofemoral</a:t>
            </a:r>
            <a:r>
              <a:rPr lang="en-US" dirty="0">
                <a:latin typeface="Palatino Linotype" pitchFamily="18" charset="0"/>
              </a:rPr>
              <a:t> bypass.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07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Complications of Surgical </a:t>
            </a:r>
            <a:r>
              <a:rPr lang="en-US" b="1" dirty="0" err="1">
                <a:latin typeface="Palatino Linotype" pitchFamily="18" charset="0"/>
              </a:rPr>
              <a:t>Aortoiliac</a:t>
            </a:r>
            <a:r>
              <a:rPr lang="en-US" b="1" dirty="0">
                <a:latin typeface="Palatino Linotype" pitchFamily="18" charset="0"/>
              </a:rPr>
              <a:t> Reconstruction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7912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Postoperative hemorrhage (1-2%):</a:t>
            </a:r>
            <a:r>
              <a:rPr lang="en-US" dirty="0">
                <a:latin typeface="Palatino Linotype" pitchFamily="18" charset="0"/>
              </a:rPr>
              <a:t> Often due to technical errors or coagulation issues.</a:t>
            </a:r>
          </a:p>
          <a:p>
            <a:r>
              <a:rPr lang="en-US" b="1" dirty="0">
                <a:latin typeface="Palatino Linotype" pitchFamily="18" charset="0"/>
              </a:rPr>
              <a:t>Acute limb ischemia:</a:t>
            </a:r>
            <a:r>
              <a:rPr lang="en-US" dirty="0">
                <a:latin typeface="Palatino Linotype" pitchFamily="18" charset="0"/>
              </a:rPr>
              <a:t> Resulting from thrombosis or thromboembolism. Prevented by careful surgical procedures and adequate </a:t>
            </a:r>
            <a:r>
              <a:rPr lang="en-US" dirty="0" err="1">
                <a:latin typeface="Palatino Linotype" pitchFamily="18" charset="0"/>
              </a:rPr>
              <a:t>heparinization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Graft Thrombosis:</a:t>
            </a:r>
            <a:r>
              <a:rPr lang="en-US" dirty="0">
                <a:latin typeface="Palatino Linotype" pitchFamily="18" charset="0"/>
              </a:rPr>
              <a:t> 1-3% early perioperative period. </a:t>
            </a:r>
            <a:r>
              <a:rPr lang="en-US" dirty="0" err="1">
                <a:latin typeface="Palatino Linotype" pitchFamily="18" charset="0"/>
              </a:rPr>
              <a:t>Thrombectomy</a:t>
            </a:r>
            <a:r>
              <a:rPr lang="en-US" dirty="0">
                <a:latin typeface="Palatino Linotype" pitchFamily="18" charset="0"/>
              </a:rPr>
              <a:t> typically required.</a:t>
            </a:r>
          </a:p>
          <a:p>
            <a:r>
              <a:rPr lang="en-US" b="1" dirty="0">
                <a:latin typeface="Palatino Linotype" pitchFamily="18" charset="0"/>
              </a:rPr>
              <a:t>Intestinal Ischemia (2%):</a:t>
            </a:r>
            <a:r>
              <a:rPr lang="en-US" dirty="0">
                <a:latin typeface="Palatino Linotype" pitchFamily="18" charset="0"/>
              </a:rPr>
              <a:t> More frequent in milder forms. Identification through preoperative arteriogram.</a:t>
            </a:r>
          </a:p>
          <a:p>
            <a:r>
              <a:rPr lang="en-US" b="1" dirty="0">
                <a:latin typeface="Palatino Linotype" pitchFamily="18" charset="0"/>
              </a:rPr>
              <a:t>Late Complications:</a:t>
            </a:r>
            <a:r>
              <a:rPr lang="en-US" dirty="0">
                <a:latin typeface="Palatino Linotype" pitchFamily="18" charset="0"/>
              </a:rPr>
              <a:t> 21% over 22 years post-operation. Graft thrombosis, </a:t>
            </a:r>
            <a:r>
              <a:rPr lang="en-US" dirty="0" err="1">
                <a:latin typeface="Palatino Linotype" pitchFamily="18" charset="0"/>
              </a:rPr>
              <a:t>pseudoaneurysms</a:t>
            </a:r>
            <a:r>
              <a:rPr lang="en-US" dirty="0">
                <a:latin typeface="Palatino Linotype" pitchFamily="18" charset="0"/>
              </a:rPr>
              <a:t>, and infections being common.</a:t>
            </a:r>
          </a:p>
          <a:p>
            <a:r>
              <a:rPr lang="en-US" b="1" dirty="0">
                <a:latin typeface="Palatino Linotype" pitchFamily="18" charset="0"/>
              </a:rPr>
              <a:t>Infections (1%):</a:t>
            </a:r>
            <a:r>
              <a:rPr lang="en-US" dirty="0">
                <a:latin typeface="Palatino Linotype" pitchFamily="18" charset="0"/>
              </a:rPr>
              <a:t> Especially devastating. Proper antibiotic use and surgical technique essential.</a:t>
            </a:r>
          </a:p>
          <a:p>
            <a:r>
              <a:rPr lang="en-US" b="1" dirty="0" err="1">
                <a:latin typeface="Palatino Linotype" pitchFamily="18" charset="0"/>
              </a:rPr>
              <a:t>Aortoenteric</a:t>
            </a:r>
            <a:r>
              <a:rPr lang="en-US" b="1" dirty="0">
                <a:latin typeface="Palatino Linotype" pitchFamily="18" charset="0"/>
              </a:rPr>
              <a:t> Fistula:</a:t>
            </a:r>
            <a:r>
              <a:rPr lang="en-US" dirty="0">
                <a:latin typeface="Palatino Linotype" pitchFamily="18" charset="0"/>
              </a:rPr>
              <a:t> Severe complication leading to hemorrhage and potentially 50% incidence of death or limb loss. Treatment involves comprehensive graft and tissue repairs.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447806"/>
            <a:ext cx="3383280" cy="4274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6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Understanding Vascular History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76400"/>
            <a:ext cx="4352925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7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Endovascular Treatment for Aortic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Palatino Linotype" pitchFamily="18" charset="0"/>
              </a:rPr>
              <a:t>While </a:t>
            </a:r>
            <a:r>
              <a:rPr lang="en-US" dirty="0" err="1">
                <a:latin typeface="Palatino Linotype" pitchFamily="18" charset="0"/>
              </a:rPr>
              <a:t>aortofemoral</a:t>
            </a:r>
            <a:r>
              <a:rPr lang="en-US" dirty="0">
                <a:latin typeface="Palatino Linotype" pitchFamily="18" charset="0"/>
              </a:rPr>
              <a:t> bypass offers good patency, some patients can't handle the stress of open surgeries. Endovascular interventions offer an alternative.</a:t>
            </a:r>
          </a:p>
          <a:p>
            <a:r>
              <a:rPr lang="en-US" b="1" dirty="0">
                <a:latin typeface="Palatino Linotype" pitchFamily="18" charset="0"/>
              </a:rPr>
              <a:t>Focal Aortic Stenosis: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Involves bilateral CFA access and 6-French sheath insertion.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Uses self-expanding </a:t>
            </a:r>
            <a:r>
              <a:rPr lang="en-US" dirty="0" err="1">
                <a:latin typeface="Palatino Linotype" pitchFamily="18" charset="0"/>
              </a:rPr>
              <a:t>nitinol</a:t>
            </a:r>
            <a:r>
              <a:rPr lang="en-US" dirty="0">
                <a:latin typeface="Palatino Linotype" pitchFamily="18" charset="0"/>
              </a:rPr>
              <a:t> or balloon-expandable stents.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Concerns with aortic rupture during dilation; importance of monitoring calcification.</a:t>
            </a:r>
          </a:p>
          <a:p>
            <a:r>
              <a:rPr lang="en-US" b="1" dirty="0">
                <a:latin typeface="Palatino Linotype" pitchFamily="18" charset="0"/>
              </a:rPr>
              <a:t>Occlusive Lesions at Aortic Bifurcation: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Treated with "kissing balloon" technique.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May require kissing stents, especially with calcified lesions.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High technical success rates, 95-100% for kissing stents.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3-year primary patency: 79%.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32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Endovascular Treatment for Iliac Artery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770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Percutaneous </a:t>
            </a:r>
            <a:r>
              <a:rPr lang="en-US" b="1" dirty="0" err="1">
                <a:latin typeface="Palatino Linotype" pitchFamily="18" charset="0"/>
              </a:rPr>
              <a:t>Transluminal</a:t>
            </a:r>
            <a:r>
              <a:rPr lang="en-US" b="1" dirty="0">
                <a:latin typeface="Palatino Linotype" pitchFamily="18" charset="0"/>
              </a:rPr>
              <a:t> Angioplasty (PTA)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Best for iliac </a:t>
            </a:r>
            <a:r>
              <a:rPr lang="en-US" dirty="0" err="1">
                <a:latin typeface="Palatino Linotype" pitchFamily="18" charset="0"/>
              </a:rPr>
              <a:t>stenoses</a:t>
            </a:r>
            <a:r>
              <a:rPr lang="en-US" dirty="0">
                <a:latin typeface="Palatino Linotype" pitchFamily="18" charset="0"/>
              </a:rPr>
              <a:t> &lt;4 cm.</a:t>
            </a:r>
          </a:p>
          <a:p>
            <a:pPr lvl="1"/>
            <a:r>
              <a:rPr lang="en-US" dirty="0">
                <a:latin typeface="Palatino Linotype" pitchFamily="18" charset="0"/>
              </a:rPr>
              <a:t>2-year patency: 86%.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Complication rate: 2% (embolization, dissection, thrombosis).</a:t>
            </a:r>
          </a:p>
          <a:p>
            <a:r>
              <a:rPr lang="en-US" b="1" dirty="0">
                <a:latin typeface="Palatino Linotype" pitchFamily="18" charset="0"/>
              </a:rPr>
              <a:t>Technical Considerations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Challenges: Crossing high-grade stenosis/occlusion.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Imaging is critical; use multiple views.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Over 90% of occlusions can be passed with </a:t>
            </a:r>
            <a:r>
              <a:rPr lang="en-US" dirty="0" err="1">
                <a:latin typeface="Palatino Linotype" pitchFamily="18" charset="0"/>
              </a:rPr>
              <a:t>guidewire</a:t>
            </a:r>
            <a:r>
              <a:rPr lang="en-US" dirty="0">
                <a:latin typeface="Palatino Linotype" pitchFamily="18" charset="0"/>
              </a:rPr>
              <a:t> techniques.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Stents used for &gt;30% residual stenosis or flow-limiting dissection.</a:t>
            </a:r>
          </a:p>
          <a:p>
            <a:r>
              <a:rPr lang="en-US" b="1" dirty="0">
                <a:latin typeface="Palatino Linotype" pitchFamily="18" charset="0"/>
              </a:rPr>
              <a:t>Stenting Approaches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Primary stenting: Better for longer lesions and TASC C/D lesions.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Advantages: Improved patency, reduced restenosis, decreased embolization risk.</a:t>
            </a:r>
          </a:p>
          <a:p>
            <a:r>
              <a:rPr lang="en-US" b="1" dirty="0">
                <a:latin typeface="Palatino Linotype" pitchFamily="18" charset="0"/>
              </a:rPr>
              <a:t>Stent Grafts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Used for complex iliac lesions.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Aim: Exclude embolization sources.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Initial results promising but role not fully understood yet.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sp>
        <p:nvSpPr>
          <p:cNvPr id="4" name="AutoShape 2" descr="Iliac Artery Ste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Palatino Linotype" pitchFamily="18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24400"/>
            <a:ext cx="21907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225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Palatino Linotype" pitchFamily="18" charset="0"/>
              </a:rPr>
              <a:t>Aortoiliac</a:t>
            </a:r>
            <a:r>
              <a:rPr lang="en-US" dirty="0" smtClean="0">
                <a:latin typeface="Palatino Linotype" pitchFamily="18" charset="0"/>
              </a:rPr>
              <a:t> Disease: Surgical vs. Endovascular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Comparison Highlights: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Mortality Risk</a:t>
            </a:r>
            <a:r>
              <a:rPr lang="en-US" dirty="0">
                <a:latin typeface="Palatino Linotype" pitchFamily="18" charset="0"/>
              </a:rPr>
              <a:t>: </a:t>
            </a:r>
            <a:r>
              <a:rPr lang="en-US" dirty="0" err="1">
                <a:latin typeface="Palatino Linotype" pitchFamily="18" charset="0"/>
              </a:rPr>
              <a:t>Aortobifemoral</a:t>
            </a:r>
            <a:r>
              <a:rPr lang="en-US" dirty="0">
                <a:latin typeface="Palatino Linotype" pitchFamily="18" charset="0"/>
              </a:rPr>
              <a:t> bypass has a higher risk in patients with other vascular atherosclerosis.</a:t>
            </a:r>
          </a:p>
          <a:p>
            <a:r>
              <a:rPr lang="en-US" b="1" dirty="0">
                <a:latin typeface="Palatino Linotype" pitchFamily="18" charset="0"/>
              </a:rPr>
              <a:t>Long-Term Survival</a:t>
            </a:r>
            <a:r>
              <a:rPr lang="en-US" dirty="0">
                <a:latin typeface="Palatino Linotype" pitchFamily="18" charset="0"/>
              </a:rPr>
              <a:t>: Patients with </a:t>
            </a:r>
            <a:r>
              <a:rPr lang="en-US" dirty="0" err="1">
                <a:latin typeface="Palatino Linotype" pitchFamily="18" charset="0"/>
              </a:rPr>
              <a:t>aortoiliac</a:t>
            </a:r>
            <a:r>
              <a:rPr lang="en-US" dirty="0">
                <a:latin typeface="Palatino Linotype" pitchFamily="18" charset="0"/>
              </a:rPr>
              <a:t> reconstruction have 10-15 years less than anticipated for normal age- and sex-matched populations.</a:t>
            </a:r>
          </a:p>
          <a:p>
            <a:r>
              <a:rPr lang="en-US" b="1" dirty="0">
                <a:latin typeface="Palatino Linotype" pitchFamily="18" charset="0"/>
              </a:rPr>
              <a:t>Angioplasty Patency</a:t>
            </a:r>
            <a:r>
              <a:rPr lang="en-US" dirty="0">
                <a:latin typeface="Palatino Linotype" pitchFamily="18" charset="0"/>
              </a:rPr>
              <a:t>: Early common iliac angioplasty had a 10-20% lower patency rate than </a:t>
            </a:r>
            <a:r>
              <a:rPr lang="en-US" dirty="0" err="1">
                <a:latin typeface="Palatino Linotype" pitchFamily="18" charset="0"/>
              </a:rPr>
              <a:t>aortobifemoral</a:t>
            </a:r>
            <a:r>
              <a:rPr lang="en-US" dirty="0">
                <a:latin typeface="Palatino Linotype" pitchFamily="18" charset="0"/>
              </a:rPr>
              <a:t> bypass. New equipment has bridged this gap.</a:t>
            </a:r>
          </a:p>
          <a:p>
            <a:r>
              <a:rPr lang="en-US" b="1" dirty="0">
                <a:latin typeface="Palatino Linotype" pitchFamily="18" charset="0"/>
              </a:rPr>
              <a:t>Recent Study Outcomes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Open bypass showed superior durability but had more complications &amp; longer hospital stay vs. endovascular treatment.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Hospital stay: 13 days (open bypass) vs. 4 days (endovascular).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30-day mortality: 2.6% (open bypass) vs. 0.7% (endovascular).</a:t>
            </a:r>
          </a:p>
          <a:p>
            <a:r>
              <a:rPr lang="en-US" b="1" dirty="0">
                <a:latin typeface="Palatino Linotype" pitchFamily="18" charset="0"/>
              </a:rPr>
              <a:t>Iliac Angioplasty</a:t>
            </a:r>
            <a:r>
              <a:rPr lang="en-US" dirty="0">
                <a:latin typeface="Palatino Linotype" pitchFamily="18" charset="0"/>
              </a:rPr>
              <a:t>: Useful for mild symptoms; it has long-term patency less than open surgical bypass but more favorable morbidity rates.</a:t>
            </a:r>
          </a:p>
          <a:p>
            <a:r>
              <a:rPr lang="en-US" b="1" dirty="0">
                <a:latin typeface="Palatino Linotype" pitchFamily="18" charset="0"/>
              </a:rPr>
              <a:t>Stenting</a:t>
            </a:r>
            <a:r>
              <a:rPr lang="en-US" dirty="0">
                <a:latin typeface="Palatino Linotype" pitchFamily="18" charset="0"/>
              </a:rPr>
              <a:t>: Offers improved long-term patency over balloon angioplasty, but not always superior in all cases.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1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LOWER EXTREMITY ARTERIAL OCCLUSIVE DISEASE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37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Lower Extremity Occlusive Disease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65532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Classification </a:t>
            </a:r>
            <a:r>
              <a:rPr lang="en-US" b="1" dirty="0">
                <a:latin typeface="Palatino Linotype" pitchFamily="18" charset="0"/>
              </a:rPr>
              <a:t>of Symptoms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Acute Limb Ischemia (ALI)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90% are thrombotic or embolic.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Can result from exacerbated preexisting atherosclerotic disease.</a:t>
            </a:r>
          </a:p>
          <a:p>
            <a:r>
              <a:rPr lang="en-US" b="1" dirty="0">
                <a:latin typeface="Palatino Linotype" pitchFamily="18" charset="0"/>
              </a:rPr>
              <a:t>Chronic Limb Ischemia (CLI)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Primarily from atherosclerotic changes.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Ranges from asymptomatic to limb-threatening gangrene.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Prevalence rises with aging population.</a:t>
            </a:r>
          </a:p>
          <a:p>
            <a:r>
              <a:rPr lang="en-US" b="1" dirty="0">
                <a:latin typeface="Palatino Linotype" pitchFamily="18" charset="0"/>
              </a:rPr>
              <a:t>Treatment</a:t>
            </a:r>
            <a:r>
              <a:rPr lang="en-US" dirty="0">
                <a:latin typeface="Palatino Linotype" pitchFamily="18" charset="0"/>
              </a:rPr>
              <a:t>: Endovascular interventions are significant alternatives; however, they remain a controversial area in endovascular therapy.</a:t>
            </a:r>
          </a:p>
          <a:p>
            <a:r>
              <a:rPr lang="en-US" b="1" dirty="0">
                <a:latin typeface="Palatino Linotype" pitchFamily="18" charset="0"/>
              </a:rPr>
              <a:t>Epidemiology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Claudication prevalence increases with age: 1.8% (&lt;60 years), 3.7% (60-70 years), 5.2% (&gt;70 years).</a:t>
            </a:r>
          </a:p>
          <a:p>
            <a:r>
              <a:rPr lang="en-US" dirty="0">
                <a:latin typeface="Palatino Linotype" pitchFamily="18" charset="0"/>
              </a:rPr>
              <a:t>Despite 64% of 56-77-year-olds having atherosclerotic plaque, many remain asymptomatic.</a:t>
            </a:r>
          </a:p>
          <a:p>
            <a:r>
              <a:rPr lang="en-US" dirty="0">
                <a:latin typeface="Palatino Linotype" pitchFamily="18" charset="0"/>
              </a:rPr>
              <a:t>Significant undiagnosed cases: 68% of all peripheral arterial obstructive diseases were unknown to primary care physicians.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110" y="1143000"/>
            <a:ext cx="2730500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1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563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Lower Extremity Occlusive Disease: Diagnostic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763000" cy="4267227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Initial Diagnosis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Based on history, physical examination, and imaging.</a:t>
            </a:r>
          </a:p>
          <a:p>
            <a:r>
              <a:rPr lang="en-US" dirty="0">
                <a:latin typeface="Palatino Linotype" pitchFamily="18" charset="0"/>
              </a:rPr>
              <a:t>Physical exam: Identifies lesions via pulses, temperature, appearances.</a:t>
            </a:r>
          </a:p>
          <a:p>
            <a:r>
              <a:rPr lang="en-US" dirty="0">
                <a:latin typeface="Palatino Linotype" pitchFamily="18" charset="0"/>
              </a:rPr>
              <a:t>ABIs (ankle-brachial indexes) assist in diagnosis: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Normal &gt; 1.0.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Claudication: 0.5 - 0.9.</a:t>
            </a:r>
          </a:p>
          <a:p>
            <a:r>
              <a:rPr lang="en-US" b="1" dirty="0">
                <a:latin typeface="Palatino Linotype" pitchFamily="18" charset="0"/>
              </a:rPr>
              <a:t>Advanced Diagnostics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Ultrasound </a:t>
            </a:r>
            <a:r>
              <a:rPr lang="en-US" b="1" dirty="0" err="1">
                <a:latin typeface="Palatino Linotype" pitchFamily="18" charset="0"/>
              </a:rPr>
              <a:t>Dopplers</a:t>
            </a:r>
            <a:r>
              <a:rPr lang="en-US" dirty="0">
                <a:latin typeface="Palatino Linotype" pitchFamily="18" charset="0"/>
              </a:rPr>
              <a:t>: Used widely; measure ABIs and segmental pressures.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Duplex scans: Spot lesions through flow disturbance and velocity changes.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Sensitivity: 80%, Specificity: &gt;95% (Duplex scanning).</a:t>
            </a:r>
          </a:p>
          <a:p>
            <a:r>
              <a:rPr lang="en-US" b="1" dirty="0">
                <a:latin typeface="Palatino Linotype" pitchFamily="18" charset="0"/>
              </a:rPr>
              <a:t>Imaging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MRA and CTA are gaining traction.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Contrast angiography remains gold standard.</a:t>
            </a:r>
          </a:p>
          <a:p>
            <a:r>
              <a:rPr lang="en-US" b="1" dirty="0">
                <a:latin typeface="Palatino Linotype" pitchFamily="18" charset="0"/>
              </a:rPr>
              <a:t>Differential Diagnosis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Intermittent claudication: Exercise-induced pain in calf, thigh, buttock.</a:t>
            </a:r>
          </a:p>
          <a:p>
            <a:r>
              <a:rPr lang="en-US" dirty="0">
                <a:latin typeface="Palatino Linotype" pitchFamily="18" charset="0"/>
              </a:rPr>
              <a:t>Differentiate from:</a:t>
            </a:r>
          </a:p>
          <a:p>
            <a:pPr lvl="1"/>
            <a:r>
              <a:rPr lang="en-US" dirty="0">
                <a:latin typeface="Palatino Linotype" pitchFamily="18" charset="0"/>
              </a:rPr>
              <a:t>Neurologic, musculoskeletal, venous conditions.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Nonatherosclerotic</a:t>
            </a:r>
            <a:r>
              <a:rPr lang="en-US" dirty="0">
                <a:latin typeface="Palatino Linotype" pitchFamily="18" charset="0"/>
              </a:rPr>
              <a:t> conditions.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Foot ulcers: Different types based on location, pain.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Distinguish rest pain from neuropathy (common in diabetes</a:t>
            </a:r>
            <a:r>
              <a:rPr lang="en-US" dirty="0" smtClean="0">
                <a:latin typeface="Palatino Linotype" pitchFamily="18" charset="0"/>
              </a:rPr>
              <a:t>).</a:t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57" y="4876799"/>
            <a:ext cx="6772850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78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Lower Extremity Occlusive Disease: Classifications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15400" cy="51816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Fontaine Classification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I: Asymptomatic</a:t>
            </a:r>
          </a:p>
          <a:p>
            <a:r>
              <a:rPr lang="en-US" dirty="0">
                <a:latin typeface="Palatino Linotype" pitchFamily="18" charset="0"/>
              </a:rPr>
              <a:t>II: Claudication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IIa</a:t>
            </a:r>
            <a:r>
              <a:rPr lang="en-US" dirty="0">
                <a:latin typeface="Palatino Linotype" pitchFamily="18" charset="0"/>
              </a:rPr>
              <a:t>: Mild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IIb</a:t>
            </a:r>
            <a:r>
              <a:rPr lang="en-US" dirty="0">
                <a:latin typeface="Palatino Linotype" pitchFamily="18" charset="0"/>
              </a:rPr>
              <a:t>: Severe</a:t>
            </a:r>
          </a:p>
          <a:p>
            <a:r>
              <a:rPr lang="en-US" dirty="0">
                <a:latin typeface="Palatino Linotype" pitchFamily="18" charset="0"/>
              </a:rPr>
              <a:t>III: Ischemic rest pain</a:t>
            </a:r>
          </a:p>
          <a:p>
            <a:r>
              <a:rPr lang="en-US" dirty="0">
                <a:latin typeface="Palatino Linotype" pitchFamily="18" charset="0"/>
              </a:rPr>
              <a:t>IV: Tissue loss (ulceration/gangrene)</a:t>
            </a:r>
          </a:p>
          <a:p>
            <a:r>
              <a:rPr lang="en-US" b="1" dirty="0">
                <a:latin typeface="Palatino Linotype" pitchFamily="18" charset="0"/>
              </a:rPr>
              <a:t>2. Rutherford Classification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0: Asymptomatic</a:t>
            </a:r>
          </a:p>
          <a:p>
            <a:r>
              <a:rPr lang="en-US" dirty="0">
                <a:latin typeface="Palatino Linotype" pitchFamily="18" charset="0"/>
              </a:rPr>
              <a:t>I-III: Severity based on symptoms &amp; tissue loss (0-6 categories)</a:t>
            </a:r>
          </a:p>
          <a:p>
            <a:r>
              <a:rPr lang="en-US" b="1" dirty="0">
                <a:latin typeface="Palatino Linotype" pitchFamily="18" charset="0"/>
              </a:rPr>
              <a:t>TASC Taskforce on Lesion Morphology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 err="1">
                <a:latin typeface="Palatino Linotype" pitchFamily="18" charset="0"/>
              </a:rPr>
              <a:t>Femoropopliteal</a:t>
            </a:r>
            <a:r>
              <a:rPr lang="en-US" b="1" dirty="0">
                <a:latin typeface="Palatino Linotype" pitchFamily="18" charset="0"/>
              </a:rPr>
              <a:t> Lesions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A: Single, &lt;3 cm (not involving SFA/distal popliteal artery)</a:t>
            </a:r>
          </a:p>
          <a:p>
            <a:pPr lvl="1"/>
            <a:r>
              <a:rPr lang="en-US" dirty="0">
                <a:latin typeface="Palatino Linotype" pitchFamily="18" charset="0"/>
              </a:rPr>
              <a:t>B: Single, 3-5 cm or multiple/calcified, &lt;3 cm</a:t>
            </a:r>
          </a:p>
          <a:p>
            <a:pPr lvl="1"/>
            <a:r>
              <a:rPr lang="en-US" dirty="0">
                <a:latin typeface="Palatino Linotype" pitchFamily="18" charset="0"/>
              </a:rPr>
              <a:t>C: Multiple </a:t>
            </a:r>
            <a:r>
              <a:rPr lang="en-US" dirty="0" err="1">
                <a:latin typeface="Palatino Linotype" pitchFamily="18" charset="0"/>
              </a:rPr>
              <a:t>stenoses</a:t>
            </a:r>
            <a:r>
              <a:rPr lang="en-US" dirty="0">
                <a:latin typeface="Palatino Linotype" pitchFamily="18" charset="0"/>
              </a:rPr>
              <a:t>/occlusions &gt;15 cm</a:t>
            </a:r>
          </a:p>
          <a:p>
            <a:pPr lvl="1"/>
            <a:r>
              <a:rPr lang="en-US" dirty="0">
                <a:latin typeface="Palatino Linotype" pitchFamily="18" charset="0"/>
              </a:rPr>
              <a:t>D: Complete occlusion of CFA, SFA, or popliteal artery</a:t>
            </a:r>
          </a:p>
          <a:p>
            <a:r>
              <a:rPr lang="en-US" b="1" dirty="0" err="1">
                <a:latin typeface="Palatino Linotype" pitchFamily="18" charset="0"/>
              </a:rPr>
              <a:t>Infrapopliteal</a:t>
            </a:r>
            <a:r>
              <a:rPr lang="en-US" b="1" dirty="0">
                <a:latin typeface="Palatino Linotype" pitchFamily="18" charset="0"/>
              </a:rPr>
              <a:t> Lesions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A: Single, &lt;1 cm (not involving trifurcation)</a:t>
            </a:r>
          </a:p>
          <a:p>
            <a:pPr lvl="1"/>
            <a:r>
              <a:rPr lang="en-US" dirty="0">
                <a:latin typeface="Palatino Linotype" pitchFamily="18" charset="0"/>
              </a:rPr>
              <a:t>B: Multiple, &lt;1 cm or single involving trifurcation</a:t>
            </a:r>
          </a:p>
          <a:p>
            <a:pPr lvl="1"/>
            <a:r>
              <a:rPr lang="en-US" dirty="0">
                <a:latin typeface="Palatino Linotype" pitchFamily="18" charset="0"/>
              </a:rPr>
              <a:t>C: Extensive involvement of trifurcation or 1-4 cm </a:t>
            </a:r>
            <a:r>
              <a:rPr lang="en-US" dirty="0" err="1">
                <a:latin typeface="Palatino Linotype" pitchFamily="18" charset="0"/>
              </a:rPr>
              <a:t>stenotic</a:t>
            </a:r>
            <a:r>
              <a:rPr lang="en-US" dirty="0">
                <a:latin typeface="Palatino Linotype" pitchFamily="18" charset="0"/>
              </a:rPr>
              <a:t>/1-2 cm occlusive</a:t>
            </a:r>
          </a:p>
          <a:p>
            <a:pPr lvl="1"/>
            <a:r>
              <a:rPr lang="en-US" dirty="0">
                <a:latin typeface="Palatino Linotype" pitchFamily="18" charset="0"/>
              </a:rPr>
              <a:t>D: Occlusions &gt;2 cm or diffuse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6850063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048000"/>
            <a:ext cx="28575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3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 Etiology and Presentation of Acute Limb Ischemia (ALI)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Definition &amp; Outcome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ALI: Sudden loss of limb perfusion (up to 2 weeks post-event)</a:t>
            </a:r>
          </a:p>
          <a:p>
            <a:r>
              <a:rPr lang="en-US" dirty="0">
                <a:latin typeface="Palatino Linotype" pitchFamily="18" charset="0"/>
              </a:rPr>
              <a:t>30-day amputation rate: 10% to 30%</a:t>
            </a:r>
          </a:p>
          <a:p>
            <a:r>
              <a:rPr lang="en-US" dirty="0">
                <a:latin typeface="Palatino Linotype" pitchFamily="18" charset="0"/>
              </a:rPr>
              <a:t>Mortality (short-term): 15% to 20%</a:t>
            </a:r>
          </a:p>
          <a:p>
            <a:r>
              <a:rPr lang="en-US" b="1" dirty="0">
                <a:latin typeface="Palatino Linotype" pitchFamily="18" charset="0"/>
              </a:rPr>
              <a:t>Main Etiologies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Embolism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Common source: Heart (&gt;90% of peripheral arterial embolic events)</a:t>
            </a:r>
          </a:p>
          <a:p>
            <a:pPr lvl="1"/>
            <a:r>
              <a:rPr lang="en-US" dirty="0">
                <a:latin typeface="Palatino Linotype" pitchFamily="18" charset="0"/>
              </a:rPr>
              <a:t>Major triggers: Atrial fibrillation, myocardial infarction, ventricular aneurysm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Detection: ECG, echocardiograms, CT scans</a:t>
            </a:r>
          </a:p>
          <a:p>
            <a:r>
              <a:rPr lang="en-US" b="1" dirty="0">
                <a:latin typeface="Palatino Linotype" pitchFamily="18" charset="0"/>
              </a:rPr>
              <a:t>Native Vessel Thrombosis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Often due to atherosclerotic lesion or aneurysmal degeneration</a:t>
            </a:r>
          </a:p>
          <a:p>
            <a:pPr lvl="1"/>
            <a:r>
              <a:rPr lang="en-US" dirty="0">
                <a:latin typeface="Palatino Linotype" pitchFamily="18" charset="0"/>
              </a:rPr>
              <a:t>Assessment: History, risk factors, contralateral extremity examination</a:t>
            </a:r>
          </a:p>
          <a:p>
            <a:r>
              <a:rPr lang="en-US" b="1" dirty="0">
                <a:latin typeface="Palatino Linotype" pitchFamily="18" charset="0"/>
              </a:rPr>
              <a:t>Reconstruction Thrombosis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Seen in patients with previous arterial surgeries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Detection: Duplex imaging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12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Clinical Manifestations &amp; Assessment of Acute Limb Ischemia (ALI)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The "Six Ps" of ALI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Pain</a:t>
            </a:r>
          </a:p>
          <a:p>
            <a:pPr lvl="1"/>
            <a:r>
              <a:rPr lang="en-US" dirty="0">
                <a:latin typeface="Palatino Linotype" pitchFamily="18" charset="0"/>
              </a:rPr>
              <a:t>Pallor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Paresthesias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Paralysis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Pulselessness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 err="1">
                <a:latin typeface="Palatino Linotype" pitchFamily="18" charset="0"/>
              </a:rPr>
              <a:t>Poikilothermia</a:t>
            </a:r>
            <a:r>
              <a:rPr lang="en-US" dirty="0">
                <a:latin typeface="Palatino Linotype" pitchFamily="18" charset="0"/>
              </a:rPr>
              <a:t> (Perishing cold)</a:t>
            </a:r>
          </a:p>
          <a:p>
            <a:r>
              <a:rPr lang="en-US" b="1" dirty="0">
                <a:latin typeface="Palatino Linotype" pitchFamily="18" charset="0"/>
              </a:rPr>
              <a:t>Key Clinical Points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Common symptom: Pain leading to ER visit.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Common location for embolus: Common femoral bifurcation.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Symptoms: Foot and calf pain, absent pulses, reduced sensation.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Severe sign: Inability to move affected muscle → Urgent revascularization.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Compare with contralateral limb for evaluation.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History: Prior vascular procedures or claudication hint at vascular disease.</a:t>
            </a:r>
          </a:p>
          <a:p>
            <a:r>
              <a:rPr lang="en-US" b="1" dirty="0">
                <a:latin typeface="Palatino Linotype" pitchFamily="18" charset="0"/>
              </a:rPr>
              <a:t>Clinical Differentiations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Bilateral ischemia &amp; absent femoral pulses: Likely saddle embolus.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Emboli typically trapped at arterial bifurcations.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Contralateral pulses + absence in ischemic leg: Suggests embolus.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600200"/>
            <a:ext cx="2651760" cy="352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11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Vascular Physical Examination Essentials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943600" cy="5029200"/>
          </a:xfrm>
        </p:spPr>
        <p:txBody>
          <a:bodyPr>
            <a:normAutofit fontScale="62500" lnSpcReduction="20000"/>
          </a:bodyPr>
          <a:lstStyle/>
          <a:p>
            <a:r>
              <a:rPr lang="en-US" b="0" i="1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Key Components:</a:t>
            </a:r>
            <a:endParaRPr lang="en-US" b="0" i="0" dirty="0" smtClean="0">
              <a:solidFill>
                <a:srgbClr val="374151"/>
              </a:solidFill>
              <a:effectLst/>
              <a:latin typeface="Palatino Linotype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b="1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Abdominal Examination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: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Palpate for abdominal aortic aneurysm (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expansile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pulse above umbilicus).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Examine for bruits.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Inconclusive findings? Use ultrasound for aortic diameter.</a:t>
            </a:r>
          </a:p>
          <a:p>
            <a:pPr>
              <a:buFont typeface="+mj-lt"/>
              <a:buAutoNum type="arabicPeriod"/>
            </a:pPr>
            <a:r>
              <a:rPr lang="en-US" b="1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Carotid Examination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: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Auscultate for bruits; significant if at the angle of the mandible.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Gentle palpation deep to the sternocleidomastoid muscle.</a:t>
            </a:r>
          </a:p>
          <a:p>
            <a:pPr>
              <a:buFont typeface="+mj-lt"/>
              <a:buAutoNum type="arabicPeriod"/>
            </a:pPr>
            <a:r>
              <a:rPr lang="en-US" b="1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Upper Extremity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: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Examine for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arteriovenous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graft symptoms.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Check for signs of ischemia/ulceration in fingers (indicative of TOS).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Palpate axillary, brachial, and radial arteries.</a:t>
            </a:r>
          </a:p>
          <a:p>
            <a:pPr>
              <a:buFont typeface="+mj-lt"/>
              <a:buAutoNum type="arabicPeriod"/>
            </a:pPr>
            <a:r>
              <a:rPr lang="en-US" b="1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Lower Extremity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: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Palpate femoral, popliteal, posterior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tibial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, and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dorsalis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pedis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pulses.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Observe pallor on elevation,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rubor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on dependency (chronic ischemia signs).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Examine foot for nail changes, hair loss, and ulceration.</a:t>
            </a:r>
          </a:p>
          <a:p>
            <a:pPr>
              <a:buFont typeface="+mj-lt"/>
              <a:buAutoNum type="arabicPeriod"/>
            </a:pPr>
            <a:r>
              <a:rPr lang="en-US" b="1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Post-Surgery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:</a:t>
            </a:r>
          </a:p>
          <a:p>
            <a:pPr lvl="1">
              <a:buFont typeface="+mj-lt"/>
              <a:buAutoNum type="arabicPeriod"/>
            </a:pP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Examine grafts (e.g., in situ lower extremity graft, </a:t>
            </a:r>
            <a:r>
              <a:rPr lang="en-US" b="0" i="0" dirty="0" err="1" smtClean="0">
                <a:solidFill>
                  <a:srgbClr val="374151"/>
                </a:solidFill>
                <a:effectLst/>
                <a:latin typeface="Palatino Linotype" pitchFamily="18" charset="0"/>
              </a:rPr>
              <a:t>axillofemoral</a:t>
            </a:r>
            <a:r>
              <a:rPr lang="en-US" b="0" i="0" dirty="0" smtClean="0">
                <a:solidFill>
                  <a:srgbClr val="374151"/>
                </a:solidFill>
                <a:effectLst/>
                <a:latin typeface="Palatino Linotype" pitchFamily="18" charset="0"/>
              </a:rPr>
              <a:t> grafts) for changes in pulse, aneurysmal enlargement, or new bruits.</a:t>
            </a:r>
          </a:p>
          <a:p>
            <a:pPr marL="0" indent="0">
              <a:buNone/>
            </a:pPr>
            <a:endParaRPr lang="en-US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762000"/>
            <a:ext cx="2834640" cy="201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788920"/>
            <a:ext cx="2339765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80" y="5334000"/>
            <a:ext cx="3108960" cy="1277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03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610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 Acute Limb Ischemia (ALI): Treatment 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9916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Initial Management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Immediate anticoagulation unless contraindicated.</a:t>
            </a:r>
          </a:p>
          <a:p>
            <a:r>
              <a:rPr lang="en-US" dirty="0">
                <a:latin typeface="Palatino Linotype" pitchFamily="18" charset="0"/>
              </a:rPr>
              <a:t>Start intravenous fluids; insert Foley catheter for urine monitoring.</a:t>
            </a:r>
          </a:p>
          <a:p>
            <a:r>
              <a:rPr lang="en-US" dirty="0">
                <a:latin typeface="Palatino Linotype" pitchFamily="18" charset="0"/>
              </a:rPr>
              <a:t>Obtain baseline labs &amp; note </a:t>
            </a:r>
            <a:r>
              <a:rPr lang="en-US" dirty="0" err="1">
                <a:latin typeface="Palatino Linotype" pitchFamily="18" charset="0"/>
              </a:rPr>
              <a:t>creatinine</a:t>
            </a:r>
            <a:r>
              <a:rPr lang="en-US" dirty="0">
                <a:latin typeface="Palatino Linotype" pitchFamily="18" charset="0"/>
              </a:rPr>
              <a:t> levels.</a:t>
            </a:r>
          </a:p>
          <a:p>
            <a:r>
              <a:rPr lang="en-US" dirty="0" err="1">
                <a:latin typeface="Palatino Linotype" pitchFamily="18" charset="0"/>
              </a:rPr>
              <a:t>Hypercoagulable</a:t>
            </a:r>
            <a:r>
              <a:rPr lang="en-US" dirty="0">
                <a:latin typeface="Palatino Linotype" pitchFamily="18" charset="0"/>
              </a:rPr>
              <a:t> workup prior to heparin if suspected.</a:t>
            </a:r>
          </a:p>
          <a:p>
            <a:r>
              <a:rPr lang="en-US" b="1" dirty="0">
                <a:latin typeface="Palatino Linotype" pitchFamily="18" charset="0"/>
              </a:rPr>
              <a:t>Treatment Decision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No clear superiority of thrombolysis vs. surgery in 30-day limb salvage/mortality.</a:t>
            </a:r>
          </a:p>
          <a:p>
            <a:r>
              <a:rPr lang="en-US" dirty="0">
                <a:latin typeface="Palatino Linotype" pitchFamily="18" charset="0"/>
              </a:rPr>
              <a:t>U.S. national registry: Surgery used 3-5 times more than thrombolysis.</a:t>
            </a:r>
          </a:p>
          <a:p>
            <a:r>
              <a:rPr lang="en-US" b="1" dirty="0">
                <a:latin typeface="Palatino Linotype" pitchFamily="18" charset="0"/>
              </a:rPr>
              <a:t>Endovascular Treatment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Thrombolysis preferable over open surgery for ALI (classes I &amp; </a:t>
            </a:r>
            <a:r>
              <a:rPr lang="en-US" dirty="0" err="1">
                <a:latin typeface="Palatino Linotype" pitchFamily="18" charset="0"/>
              </a:rPr>
              <a:t>IIa</a:t>
            </a:r>
            <a:r>
              <a:rPr lang="en-US" dirty="0">
                <a:latin typeface="Palatino Linotype" pitchFamily="18" charset="0"/>
              </a:rPr>
              <a:t>).</a:t>
            </a:r>
          </a:p>
          <a:p>
            <a:r>
              <a:rPr lang="en-US" dirty="0">
                <a:latin typeface="Palatino Linotype" pitchFamily="18" charset="0"/>
              </a:rPr>
              <a:t>Advantages: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Reduced endothelial trauma.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Gradual &amp; complete clot </a:t>
            </a:r>
            <a:r>
              <a:rPr lang="en-US" dirty="0" err="1">
                <a:latin typeface="Palatino Linotype" pitchFamily="18" charset="0"/>
              </a:rPr>
              <a:t>lysis</a:t>
            </a:r>
            <a:r>
              <a:rPr lang="en-US" dirty="0">
                <a:latin typeface="Palatino Linotype" pitchFamily="18" charset="0"/>
              </a:rPr>
              <a:t> in smaller vessels.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Potential decreased reperfusion injury risk.</a:t>
            </a:r>
          </a:p>
          <a:p>
            <a:r>
              <a:rPr lang="en-US" dirty="0">
                <a:latin typeface="Palatino Linotype" pitchFamily="18" charset="0"/>
              </a:rPr>
              <a:t>Muscle tissue damage starts after 3 hours of ischemia; near total at 6 hours.</a:t>
            </a:r>
          </a:p>
          <a:p>
            <a:r>
              <a:rPr lang="en-US" dirty="0">
                <a:latin typeface="Palatino Linotype" pitchFamily="18" charset="0"/>
              </a:rPr>
              <a:t>Severe damage: Amputation may be safer due to reperfusion syndrome risks.</a:t>
            </a:r>
          </a:p>
          <a:p>
            <a:r>
              <a:rPr lang="en-US" b="1" dirty="0">
                <a:latin typeface="Palatino Linotype" pitchFamily="18" charset="0"/>
              </a:rPr>
              <a:t>Thrombolysis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Ideal for patients with small-vessel occlusion lacking bypass target vessels.</a:t>
            </a:r>
          </a:p>
          <a:p>
            <a:r>
              <a:rPr lang="en-US" dirty="0">
                <a:latin typeface="Palatino Linotype" pitchFamily="18" charset="0"/>
              </a:rPr>
              <a:t>Major contraindications: Recent stroke, intracranial issues, brain surgeries.</a:t>
            </a:r>
          </a:p>
          <a:p>
            <a:r>
              <a:rPr lang="en-US" b="1" dirty="0">
                <a:latin typeface="Palatino Linotype" pitchFamily="18" charset="0"/>
              </a:rPr>
              <a:t>Advances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Percutaneous mechanical </a:t>
            </a:r>
            <a:r>
              <a:rPr lang="en-US" dirty="0" err="1">
                <a:latin typeface="Palatino Linotype" pitchFamily="18" charset="0"/>
              </a:rPr>
              <a:t>thrombectomy</a:t>
            </a:r>
            <a:r>
              <a:rPr lang="en-US" dirty="0">
                <a:latin typeface="Palatino Linotype" pitchFamily="18" charset="0"/>
              </a:rPr>
              <a:t> &amp; </a:t>
            </a:r>
            <a:r>
              <a:rPr lang="en-US" dirty="0" err="1">
                <a:latin typeface="Palatino Linotype" pitchFamily="18" charset="0"/>
              </a:rPr>
              <a:t>thromboaspiration</a:t>
            </a:r>
            <a:r>
              <a:rPr lang="en-US" dirty="0">
                <a:latin typeface="Palatino Linotype" pitchFamily="18" charset="0"/>
              </a:rPr>
              <a:t> for advanced ALI.</a:t>
            </a:r>
          </a:p>
          <a:p>
            <a:r>
              <a:rPr lang="en-US" dirty="0">
                <a:latin typeface="Palatino Linotype" pitchFamily="18" charset="0"/>
              </a:rPr>
              <a:t>FDA-approved </a:t>
            </a:r>
            <a:r>
              <a:rPr lang="en-US" dirty="0" err="1">
                <a:latin typeface="Palatino Linotype" pitchFamily="18" charset="0"/>
              </a:rPr>
              <a:t>thrombectomy</a:t>
            </a:r>
            <a:r>
              <a:rPr lang="en-US" dirty="0">
                <a:latin typeface="Palatino Linotype" pitchFamily="18" charset="0"/>
              </a:rPr>
              <a:t> devices available.</a:t>
            </a:r>
          </a:p>
          <a:p>
            <a:r>
              <a:rPr lang="en-US" dirty="0">
                <a:latin typeface="Palatino Linotype" pitchFamily="18" charset="0"/>
              </a:rPr>
              <a:t>Can be used alone or with thrombolytic agents for enhanced clot </a:t>
            </a:r>
            <a:r>
              <a:rPr lang="en-US" dirty="0" err="1">
                <a:latin typeface="Palatino Linotype" pitchFamily="18" charset="0"/>
              </a:rPr>
              <a:t>lysis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92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Surgical Approaches for Vascular Occlusions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02152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</a:t>
            </a:r>
            <a:r>
              <a:rPr lang="en-US" b="1" dirty="0" err="1">
                <a:latin typeface="Palatino Linotype" pitchFamily="18" charset="0"/>
              </a:rPr>
              <a:t>Embolectomy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Prep: Abdomen, contralateral groin, entire lower extremity.</a:t>
            </a:r>
          </a:p>
          <a:p>
            <a:r>
              <a:rPr lang="en-US" dirty="0">
                <a:latin typeface="Palatino Linotype" pitchFamily="18" charset="0"/>
              </a:rPr>
              <a:t>Process: Groin opened, CFA exposed. Thrombus extracted via Fogarty balloon </a:t>
            </a:r>
            <a:r>
              <a:rPr lang="en-US" dirty="0" err="1">
                <a:latin typeface="Palatino Linotype" pitchFamily="18" charset="0"/>
              </a:rPr>
              <a:t>embolectomy</a:t>
            </a:r>
            <a:r>
              <a:rPr lang="en-US" dirty="0">
                <a:latin typeface="Palatino Linotype" pitchFamily="18" charset="0"/>
              </a:rPr>
              <a:t> catheter.</a:t>
            </a:r>
          </a:p>
          <a:p>
            <a:r>
              <a:rPr lang="en-US" dirty="0">
                <a:latin typeface="Palatino Linotype" pitchFamily="18" charset="0"/>
              </a:rPr>
              <a:t>Indicators of complete removal: Good back-bleeding and </a:t>
            </a:r>
            <a:r>
              <a:rPr lang="en-US" dirty="0" err="1">
                <a:latin typeface="Palatino Linotype" pitchFamily="18" charset="0"/>
              </a:rPr>
              <a:t>antegrade</a:t>
            </a:r>
            <a:r>
              <a:rPr lang="en-US" dirty="0">
                <a:latin typeface="Palatino Linotype" pitchFamily="18" charset="0"/>
              </a:rPr>
              <a:t> bleeding.</a:t>
            </a:r>
          </a:p>
          <a:p>
            <a:r>
              <a:rPr lang="en-US" dirty="0">
                <a:latin typeface="Palatino Linotype" pitchFamily="18" charset="0"/>
              </a:rPr>
              <a:t>Tips: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For embolus in popliteal artery, femoral approach is preferred. Challenges in directing the </a:t>
            </a:r>
            <a:r>
              <a:rPr lang="en-US" dirty="0" err="1">
                <a:latin typeface="Palatino Linotype" pitchFamily="18" charset="0"/>
              </a:rPr>
              <a:t>embolectomy</a:t>
            </a:r>
            <a:r>
              <a:rPr lang="en-US" dirty="0">
                <a:latin typeface="Palatino Linotype" pitchFamily="18" charset="0"/>
              </a:rPr>
              <a:t> catheter can be tackled with fluoroscopic imaging or a separate incision.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Challenges: In situ thrombosis on top of atheroma, failed bypass grafts.</a:t>
            </a:r>
          </a:p>
          <a:p>
            <a:r>
              <a:rPr lang="en-US" dirty="0">
                <a:latin typeface="Palatino Linotype" pitchFamily="18" charset="0"/>
              </a:rPr>
              <a:t>Decision Factors: Presence of good target vessels, suitable bypass conduit availability.</a:t>
            </a:r>
          </a:p>
          <a:p>
            <a:r>
              <a:rPr lang="en-US" b="1" dirty="0">
                <a:latin typeface="Palatino Linotype" pitchFamily="18" charset="0"/>
              </a:rPr>
              <a:t>2. Bypass Graft </a:t>
            </a:r>
            <a:r>
              <a:rPr lang="en-US" b="1" dirty="0" err="1">
                <a:latin typeface="Palatino Linotype" pitchFamily="18" charset="0"/>
              </a:rPr>
              <a:t>Thrombectomy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Prosthetic bypasses: Higher success rate.</a:t>
            </a:r>
          </a:p>
          <a:p>
            <a:r>
              <a:rPr lang="en-US" dirty="0">
                <a:latin typeface="Palatino Linotype" pitchFamily="18" charset="0"/>
              </a:rPr>
              <a:t>Vein graft failures: Best addressed by revision (valve </a:t>
            </a:r>
            <a:r>
              <a:rPr lang="en-US" dirty="0" err="1">
                <a:latin typeface="Palatino Linotype" pitchFamily="18" charset="0"/>
              </a:rPr>
              <a:t>lysis</a:t>
            </a:r>
            <a:r>
              <a:rPr lang="en-US" dirty="0">
                <a:latin typeface="Palatino Linotype" pitchFamily="18" charset="0"/>
              </a:rPr>
              <a:t>, interposition, extension).</a:t>
            </a:r>
          </a:p>
          <a:p>
            <a:r>
              <a:rPr lang="en-US" dirty="0" err="1">
                <a:latin typeface="Palatino Linotype" pitchFamily="18" charset="0"/>
              </a:rPr>
              <a:t>Autogenous</a:t>
            </a:r>
            <a:r>
              <a:rPr lang="en-US" dirty="0">
                <a:latin typeface="Palatino Linotype" pitchFamily="18" charset="0"/>
              </a:rPr>
              <a:t> grafts: Success hinges on correcting issues like retained valve or </a:t>
            </a:r>
            <a:r>
              <a:rPr lang="en-US" dirty="0" err="1">
                <a:latin typeface="Palatino Linotype" pitchFamily="18" charset="0"/>
              </a:rPr>
              <a:t>unligated</a:t>
            </a:r>
            <a:r>
              <a:rPr lang="en-US" dirty="0">
                <a:latin typeface="Palatino Linotype" pitchFamily="18" charset="0"/>
              </a:rPr>
              <a:t> side branch.</a:t>
            </a:r>
          </a:p>
          <a:p>
            <a:r>
              <a:rPr lang="en-US" dirty="0">
                <a:latin typeface="Palatino Linotype" pitchFamily="18" charset="0"/>
              </a:rPr>
              <a:t>Consideration: Potential need for </a:t>
            </a:r>
            <a:r>
              <a:rPr lang="en-US" dirty="0" err="1">
                <a:latin typeface="Palatino Linotype" pitchFamily="18" charset="0"/>
              </a:rPr>
              <a:t>fasciotomy</a:t>
            </a:r>
            <a:r>
              <a:rPr lang="en-US" dirty="0">
                <a:latin typeface="Palatino Linotype" pitchFamily="18" charset="0"/>
              </a:rPr>
              <a:t> to prevent reperfusion injury.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40962" name="Picture 2" descr="Best Doctor Gangrene Treatment in Borivali | Dr Simit Vo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102352"/>
            <a:ext cx="5120640" cy="1706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2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Complications of Acute Limb Ischemia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Catheter-Directed Thrombolysis 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Hemorrhagic stroke risk: 1-2.3% (50% occur during the procedure).</a:t>
            </a:r>
          </a:p>
          <a:p>
            <a:r>
              <a:rPr lang="en-US" dirty="0">
                <a:latin typeface="Palatino Linotype" pitchFamily="18" charset="0"/>
              </a:rPr>
              <a:t>Hematoma at puncture site: 12-17%.</a:t>
            </a:r>
          </a:p>
          <a:p>
            <a:r>
              <a:rPr lang="en-US" dirty="0">
                <a:latin typeface="Palatino Linotype" pitchFamily="18" charset="0"/>
              </a:rPr>
              <a:t>Gastrointestinal bleeding: 5-10%.</a:t>
            </a:r>
          </a:p>
          <a:p>
            <a:r>
              <a:rPr lang="en-US" dirty="0">
                <a:latin typeface="Palatino Linotype" pitchFamily="18" charset="0"/>
              </a:rPr>
              <a:t>Hematuria: Indicative of urinary tumors.</a:t>
            </a:r>
          </a:p>
          <a:p>
            <a:r>
              <a:rPr lang="en-US" dirty="0">
                <a:latin typeface="Palatino Linotype" pitchFamily="18" charset="0"/>
              </a:rPr>
              <a:t>Hemorrhage requiring transfusion: ~25%.</a:t>
            </a:r>
          </a:p>
          <a:p>
            <a:r>
              <a:rPr lang="en-US" dirty="0">
                <a:latin typeface="Palatino Linotype" pitchFamily="18" charset="0"/>
              </a:rPr>
              <a:t>Absolute contraindications: Recent intracranial surgery/hemorrhage, active bleeding.</a:t>
            </a:r>
          </a:p>
          <a:p>
            <a:r>
              <a:rPr lang="en-US" dirty="0">
                <a:latin typeface="Palatino Linotype" pitchFamily="18" charset="0"/>
              </a:rPr>
              <a:t>Caution: Older patients (&gt;80 years) at increased risk of </a:t>
            </a:r>
            <a:r>
              <a:rPr lang="en-US" dirty="0" err="1">
                <a:latin typeface="Palatino Linotype" pitchFamily="18" charset="0"/>
              </a:rPr>
              <a:t>intracerebral</a:t>
            </a:r>
            <a:r>
              <a:rPr lang="en-US" dirty="0">
                <a:latin typeface="Palatino Linotype" pitchFamily="18" charset="0"/>
              </a:rPr>
              <a:t> hemorrhage.</a:t>
            </a:r>
          </a:p>
          <a:p>
            <a:r>
              <a:rPr lang="en-US" b="1" dirty="0">
                <a:latin typeface="Palatino Linotype" pitchFamily="18" charset="0"/>
              </a:rPr>
              <a:t>2. Post-Revascularization 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Reperfusion and compartment syndromes.</a:t>
            </a:r>
          </a:p>
          <a:p>
            <a:r>
              <a:rPr lang="en-US" dirty="0">
                <a:latin typeface="Palatino Linotype" pitchFamily="18" charset="0"/>
              </a:rPr>
              <a:t>Potential arterial </a:t>
            </a:r>
            <a:r>
              <a:rPr lang="en-US" dirty="0" err="1">
                <a:latin typeface="Palatino Linotype" pitchFamily="18" charset="0"/>
              </a:rPr>
              <a:t>rethrombosis</a:t>
            </a:r>
            <a:r>
              <a:rPr lang="en-US" dirty="0">
                <a:latin typeface="Palatino Linotype" pitchFamily="18" charset="0"/>
              </a:rPr>
              <a:t>, recurrent embolization, arterial injuries from balloon catheter.</a:t>
            </a:r>
          </a:p>
          <a:p>
            <a:r>
              <a:rPr lang="en-US" b="1" dirty="0">
                <a:latin typeface="Palatino Linotype" pitchFamily="18" charset="0"/>
              </a:rPr>
              <a:t>3. Reperfusion Syndrome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Severity varies based on extent of ischemia.</a:t>
            </a:r>
          </a:p>
          <a:p>
            <a:r>
              <a:rPr lang="en-US" dirty="0">
                <a:latin typeface="Palatino Linotype" pitchFamily="18" charset="0"/>
              </a:rPr>
              <a:t>Saddle embolus patients at higher risk.</a:t>
            </a:r>
          </a:p>
          <a:p>
            <a:r>
              <a:rPr lang="en-US" b="1" dirty="0">
                <a:latin typeface="Palatino Linotype" pitchFamily="18" charset="0"/>
              </a:rPr>
              <a:t>4. Compartment Syndrome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Result of prolonged ischemia followed by reperfusion.</a:t>
            </a:r>
          </a:p>
          <a:p>
            <a:r>
              <a:rPr lang="en-US" dirty="0">
                <a:latin typeface="Palatino Linotype" pitchFamily="18" charset="0"/>
              </a:rPr>
              <a:t>Indicators: Excessive pain, sensory loss, numbness between first and second toes.</a:t>
            </a:r>
          </a:p>
          <a:p>
            <a:r>
              <a:rPr lang="en-US" dirty="0">
                <a:latin typeface="Palatino Linotype" pitchFamily="18" charset="0"/>
              </a:rPr>
              <a:t>Treatment: Compartment pressure measurement, </a:t>
            </a:r>
            <a:r>
              <a:rPr lang="en-US" dirty="0" err="1">
                <a:latin typeface="Palatino Linotype" pitchFamily="18" charset="0"/>
              </a:rPr>
              <a:t>fasciotomy</a:t>
            </a:r>
            <a:r>
              <a:rPr lang="en-US" dirty="0">
                <a:latin typeface="Palatino Linotype" pitchFamily="18" charset="0"/>
              </a:rPr>
              <a:t> if &gt;20 mmHg.</a:t>
            </a:r>
          </a:p>
          <a:p>
            <a:r>
              <a:rPr lang="en-US" dirty="0" err="1">
                <a:latin typeface="Palatino Linotype" pitchFamily="18" charset="0"/>
              </a:rPr>
              <a:t>Rhabdomyolysis</a:t>
            </a:r>
            <a:r>
              <a:rPr lang="en-US" dirty="0">
                <a:latin typeface="Palatino Linotype" pitchFamily="18" charset="0"/>
              </a:rPr>
              <a:t>: Observed in 20% cases, leads to acute tubular necrosis. Treatment includes </a:t>
            </a:r>
            <a:r>
              <a:rPr lang="en-US" dirty="0" err="1">
                <a:latin typeface="Palatino Linotype" pitchFamily="18" charset="0"/>
              </a:rPr>
              <a:t>alkalinization</a:t>
            </a:r>
            <a:r>
              <a:rPr lang="en-US" dirty="0">
                <a:latin typeface="Palatino Linotype" pitchFamily="18" charset="0"/>
              </a:rPr>
              <a:t> and saline diuresis.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7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886200"/>
            <a:ext cx="8229600" cy="260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28600"/>
            <a:ext cx="43148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8600"/>
            <a:ext cx="3657600" cy="347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22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Chronic Limb Ischemia (CLI) Manifestations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Definition &amp; Symptoms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CLI: Arterial occlusive disease symptoms &gt;2 weeks.</a:t>
            </a:r>
          </a:p>
          <a:p>
            <a:r>
              <a:rPr lang="en-US" dirty="0">
                <a:latin typeface="Palatino Linotype" pitchFamily="18" charset="0"/>
              </a:rPr>
              <a:t>Symptoms: Rest pain, tissue loss (ulceration or gangrene).</a:t>
            </a:r>
          </a:p>
          <a:p>
            <a:r>
              <a:rPr lang="en-US" dirty="0">
                <a:latin typeface="Palatino Linotype" pitchFamily="18" charset="0"/>
              </a:rPr>
              <a:t>Diagnosis tools: ABI, toe pressures, transcutaneous oxygen measurements.</a:t>
            </a:r>
          </a:p>
          <a:p>
            <a:r>
              <a:rPr lang="en-US" b="1" dirty="0">
                <a:latin typeface="Palatino Linotype" pitchFamily="18" charset="0"/>
              </a:rPr>
              <a:t>2. Hemodynamic Parameters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Rest pain: Ankle pressure &lt; 50 mmHg; Toe pressure &lt; 30 mmHg.</a:t>
            </a:r>
          </a:p>
          <a:p>
            <a:r>
              <a:rPr lang="en-US" dirty="0">
                <a:latin typeface="Palatino Linotype" pitchFamily="18" charset="0"/>
              </a:rPr>
              <a:t>Ulcers/Gangrene: Ankle pressure &lt; 70 mmHg; Toe systolic pressure &lt; 50 mmHg.</a:t>
            </a:r>
          </a:p>
          <a:p>
            <a:r>
              <a:rPr lang="en-US" dirty="0">
                <a:latin typeface="Palatino Linotype" pitchFamily="18" charset="0"/>
              </a:rPr>
              <a:t>No consensus on specific parameters for CLI diagnosis.</a:t>
            </a:r>
          </a:p>
          <a:p>
            <a:r>
              <a:rPr lang="en-US" b="1" dirty="0">
                <a:latin typeface="Palatino Linotype" pitchFamily="18" charset="0"/>
              </a:rPr>
              <a:t>3. Occlusive Disease Locations &amp; Symptoms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Common site: Distal SFA in the adductor canal.</a:t>
            </a:r>
          </a:p>
          <a:p>
            <a:r>
              <a:rPr lang="en-US" dirty="0">
                <a:latin typeface="Palatino Linotype" pitchFamily="18" charset="0"/>
              </a:rPr>
              <a:t>Symptoms based on occlusion extent, collaterals, patient activity.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Limb-threatening: Rest pain, ulceration, gangrene.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Non–limb-threatening: Claudication.</a:t>
            </a:r>
          </a:p>
          <a:p>
            <a:r>
              <a:rPr lang="en-US" b="1" dirty="0">
                <a:latin typeface="Palatino Linotype" pitchFamily="18" charset="0"/>
              </a:rPr>
              <a:t>4. Factors Influencing Disease Progress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Diabetes, continued smoking, uncontrolled atherosclerotic risk factors increase progression.</a:t>
            </a:r>
          </a:p>
          <a:p>
            <a:r>
              <a:rPr lang="en-US" dirty="0">
                <a:latin typeface="Palatino Linotype" pitchFamily="18" charset="0"/>
              </a:rPr>
              <a:t>Rest pain: Persistent, worse at night, intense even with narcotics.</a:t>
            </a:r>
          </a:p>
          <a:p>
            <a:r>
              <a:rPr lang="en-US" dirty="0">
                <a:latin typeface="Palatino Linotype" pitchFamily="18" charset="0"/>
              </a:rPr>
              <a:t>Ulceration: Often affects toes; can arise due to trauma or poor footwear.</a:t>
            </a:r>
          </a:p>
          <a:p>
            <a:r>
              <a:rPr lang="en-US" dirty="0">
                <a:latin typeface="Palatino Linotype" pitchFamily="18" charset="0"/>
              </a:rPr>
              <a:t>Gangrene: Primarily impacts </a:t>
            </a:r>
            <a:r>
              <a:rPr lang="en-US" dirty="0" smtClean="0">
                <a:latin typeface="Palatino Linotype" pitchFamily="18" charset="0"/>
              </a:rPr>
              <a:t>digits.</a:t>
            </a:r>
          </a:p>
        </p:txBody>
      </p:sp>
    </p:spTree>
    <p:extLst>
      <p:ext uri="{BB962C8B-B14F-4D97-AF65-F5344CB8AC3E}">
        <p14:creationId xmlns:p14="http://schemas.microsoft.com/office/powerpoint/2010/main" val="170680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8229600" cy="3886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"/>
            <a:ext cx="691515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68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042988"/>
            <a:ext cx="4295775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61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Chronic Limb Ischemia (CLI) Treatment Insights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Patient Assessment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Vascular disease patients often have complex medical comorbidities.</a:t>
            </a:r>
          </a:p>
          <a:p>
            <a:r>
              <a:rPr lang="en-US" dirty="0">
                <a:latin typeface="Palatino Linotype" pitchFamily="18" charset="0"/>
              </a:rPr>
              <a:t>Essential to assess both surgical risk and overall atherosclerotic process.</a:t>
            </a:r>
          </a:p>
          <a:p>
            <a:r>
              <a:rPr lang="en-US" dirty="0">
                <a:latin typeface="Palatino Linotype" pitchFamily="18" charset="0"/>
              </a:rPr>
              <a:t>25% with correctable coronary artery disease before vascular procedure.</a:t>
            </a:r>
          </a:p>
          <a:p>
            <a:r>
              <a:rPr lang="en-US" b="1" dirty="0">
                <a:latin typeface="Palatino Linotype" pitchFamily="18" charset="0"/>
              </a:rPr>
              <a:t>2. Treatment Modalities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Open Surgical Repair: Challenging due to aging population &amp; comorbidities.</a:t>
            </a:r>
          </a:p>
          <a:p>
            <a:r>
              <a:rPr lang="en-US" dirty="0">
                <a:latin typeface="Palatino Linotype" pitchFamily="18" charset="0"/>
              </a:rPr>
              <a:t>Endovascular Intervention: Viable alternative for high-risk surgical patients.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Indications: Claudication, ischemic rest pain, tissue loss, gangrene.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Requires: Skilled vascular interventionist; careful patient &amp; technique selection.</a:t>
            </a:r>
          </a:p>
          <a:p>
            <a:r>
              <a:rPr lang="en-US" b="1" dirty="0">
                <a:latin typeface="Palatino Linotype" pitchFamily="18" charset="0"/>
              </a:rPr>
              <a:t>3. Endovascular Advancements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Continuously evolving with varied success based on lesion characteristics.</a:t>
            </a:r>
          </a:p>
          <a:p>
            <a:r>
              <a:rPr lang="en-US" dirty="0">
                <a:latin typeface="Palatino Linotype" pitchFamily="18" charset="0"/>
              </a:rPr>
              <a:t>TASC Guidelines: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Type A lesions: Endovascular treatment.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Type D lesions: Open surgery.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Types B &amp; C: No specific recommendations.</a:t>
            </a:r>
          </a:p>
          <a:p>
            <a:r>
              <a:rPr lang="en-US" b="1" dirty="0">
                <a:latin typeface="Palatino Linotype" pitchFamily="18" charset="0"/>
              </a:rPr>
              <a:t>4. Key Evaluation Criteria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Walking distance improvement.</a:t>
            </a:r>
          </a:p>
          <a:p>
            <a:r>
              <a:rPr lang="en-US" dirty="0">
                <a:latin typeface="Palatino Linotype" pitchFamily="18" charset="0"/>
              </a:rPr>
              <a:t>Symptomatic relief.</a:t>
            </a:r>
          </a:p>
          <a:p>
            <a:r>
              <a:rPr lang="en-US" dirty="0">
                <a:latin typeface="Palatino Linotype" pitchFamily="18" charset="0"/>
              </a:rPr>
              <a:t>Quality of life enhancement.</a:t>
            </a:r>
          </a:p>
          <a:p>
            <a:r>
              <a:rPr lang="en-US" dirty="0">
                <a:latin typeface="Palatino Linotype" pitchFamily="18" charset="0"/>
              </a:rPr>
              <a:t>Graft patency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700088"/>
            <a:ext cx="9078913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45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Surgical Treatment for Chronic Limb Ischemia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>
                <a:latin typeface="Palatino Linotype" pitchFamily="18" charset="0"/>
              </a:rPr>
              <a:t>Endarterectomy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Used primarily for CFA or PFA disease.</a:t>
            </a:r>
          </a:p>
          <a:p>
            <a:r>
              <a:rPr lang="en-US" dirty="0">
                <a:latin typeface="Palatino Linotype" pitchFamily="18" charset="0"/>
              </a:rPr>
              <a:t>Excises inner atheroma layer.</a:t>
            </a:r>
          </a:p>
          <a:p>
            <a:r>
              <a:rPr lang="en-US" dirty="0">
                <a:latin typeface="Palatino Linotype" pitchFamily="18" charset="0"/>
              </a:rPr>
              <a:t>Not ideal for long SFA </a:t>
            </a:r>
            <a:r>
              <a:rPr lang="en-US" dirty="0" err="1">
                <a:latin typeface="Palatino Linotype" pitchFamily="18" charset="0"/>
              </a:rPr>
              <a:t>stenoses</a:t>
            </a:r>
            <a:r>
              <a:rPr lang="en-US" dirty="0">
                <a:latin typeface="Palatino Linotype" pitchFamily="18" charset="0"/>
              </a:rPr>
              <a:t>/occlusions.</a:t>
            </a:r>
          </a:p>
          <a:p>
            <a:r>
              <a:rPr lang="en-US" b="1" dirty="0">
                <a:latin typeface="Palatino Linotype" pitchFamily="18" charset="0"/>
              </a:rPr>
              <a:t>2. Bypass Grafting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Primary intervention for occlusive disease.</a:t>
            </a:r>
          </a:p>
          <a:p>
            <a:r>
              <a:rPr lang="en-US" dirty="0">
                <a:latin typeface="Palatino Linotype" pitchFamily="18" charset="0"/>
              </a:rPr>
              <a:t>Best Conduit: Saphenous vein if available.</a:t>
            </a:r>
          </a:p>
          <a:p>
            <a:r>
              <a:rPr lang="en-US" dirty="0">
                <a:latin typeface="Palatino Linotype" pitchFamily="18" charset="0"/>
              </a:rPr>
              <a:t>Outflow vessels (descending preference): Above-knee popliteal artery → Below-knee popliteal artery → </a:t>
            </a:r>
            <a:r>
              <a:rPr lang="en-US" dirty="0" err="1">
                <a:latin typeface="Palatino Linotype" pitchFamily="18" charset="0"/>
              </a:rPr>
              <a:t>Tibial</a:t>
            </a:r>
            <a:r>
              <a:rPr lang="en-US" dirty="0">
                <a:latin typeface="Palatino Linotype" pitchFamily="18" charset="0"/>
              </a:rPr>
              <a:t> arteries → </a:t>
            </a:r>
            <a:r>
              <a:rPr lang="en-US" dirty="0" err="1">
                <a:latin typeface="Palatino Linotype" pitchFamily="18" charset="0"/>
              </a:rPr>
              <a:t>Peroneal</a:t>
            </a:r>
            <a:r>
              <a:rPr lang="en-US" dirty="0">
                <a:latin typeface="Palatino Linotype" pitchFamily="18" charset="0"/>
              </a:rPr>
              <a:t> artery.</a:t>
            </a:r>
          </a:p>
          <a:p>
            <a:r>
              <a:rPr lang="en-US" dirty="0">
                <a:latin typeface="Palatino Linotype" pitchFamily="18" charset="0"/>
              </a:rPr>
              <a:t>5-year venous bypass patency: 60%.</a:t>
            </a:r>
          </a:p>
          <a:p>
            <a:r>
              <a:rPr lang="en-US" dirty="0">
                <a:latin typeface="Palatino Linotype" pitchFamily="18" charset="0"/>
              </a:rPr>
              <a:t>Prosthetic grafts for </a:t>
            </a:r>
            <a:r>
              <a:rPr lang="en-US" dirty="0" err="1">
                <a:latin typeface="Palatino Linotype" pitchFamily="18" charset="0"/>
              </a:rPr>
              <a:t>infrapopliteal</a:t>
            </a:r>
            <a:r>
              <a:rPr lang="en-US" dirty="0">
                <a:latin typeface="Palatino Linotype" pitchFamily="18" charset="0"/>
              </a:rPr>
              <a:t>: 30.5% patency in 5 years.</a:t>
            </a:r>
          </a:p>
          <a:p>
            <a:r>
              <a:rPr lang="en-US" b="1" dirty="0">
                <a:latin typeface="Palatino Linotype" pitchFamily="18" charset="0"/>
              </a:rPr>
              <a:t>3. Distal Bypass Techniques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Reversed saphenous vein grafting.</a:t>
            </a:r>
          </a:p>
          <a:p>
            <a:r>
              <a:rPr lang="en-US" dirty="0">
                <a:latin typeface="Palatino Linotype" pitchFamily="18" charset="0"/>
              </a:rPr>
              <a:t>In situ saphenous vein grafting.</a:t>
            </a:r>
          </a:p>
          <a:p>
            <a:r>
              <a:rPr lang="en-US" dirty="0">
                <a:latin typeface="Palatino Linotype" pitchFamily="18" charset="0"/>
              </a:rPr>
              <a:t>Vein cuffs or patches can streamline flow.</a:t>
            </a:r>
          </a:p>
          <a:p>
            <a:r>
              <a:rPr lang="en-US" b="1" dirty="0">
                <a:latin typeface="Palatino Linotype" pitchFamily="18" charset="0"/>
              </a:rPr>
              <a:t>4. Amputation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Last resort, rarely required.</a:t>
            </a:r>
          </a:p>
          <a:p>
            <a:r>
              <a:rPr lang="en-US" dirty="0">
                <a:latin typeface="Palatino Linotype" pitchFamily="18" charset="0"/>
              </a:rPr>
              <a:t>Considered for </a:t>
            </a:r>
            <a:r>
              <a:rPr lang="en-US" dirty="0" err="1">
                <a:latin typeface="Palatino Linotype" pitchFamily="18" charset="0"/>
              </a:rPr>
              <a:t>nonambulatory</a:t>
            </a:r>
            <a:r>
              <a:rPr lang="en-US" dirty="0">
                <a:latin typeface="Palatino Linotype" pitchFamily="18" charset="0"/>
              </a:rPr>
              <a:t> patients with severe secondary issues.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3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Noninvasive Diagnostic Evaluation of Vascular </a:t>
            </a:r>
            <a:r>
              <a:rPr lang="en-US" b="1" dirty="0" smtClean="0">
                <a:latin typeface="Palatino Linotype" pitchFamily="18" charset="0"/>
              </a:rPr>
              <a:t>Patients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562600" cy="5105400"/>
          </a:xfrm>
        </p:spPr>
        <p:txBody>
          <a:bodyPr>
            <a:noAutofit/>
          </a:bodyPr>
          <a:lstStyle/>
          <a:p>
            <a:r>
              <a:rPr lang="en-US" sz="1400" b="1" dirty="0" smtClean="0">
                <a:latin typeface="Palatino Linotype" pitchFamily="18" charset="0"/>
              </a:rPr>
              <a:t>Ankle-Brachial </a:t>
            </a:r>
            <a:r>
              <a:rPr lang="en-US" sz="1400" b="1" dirty="0">
                <a:latin typeface="Palatino Linotype" pitchFamily="18" charset="0"/>
              </a:rPr>
              <a:t>Index (ABI):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Measures cardiovascular event risk.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ABI &lt; 0.9: Increased risk of myocardial infarction, indicates peripheral vascular disease.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Calculation: Ratio of systolic pressure in posterior </a:t>
            </a:r>
            <a:r>
              <a:rPr lang="en-US" sz="1200" dirty="0" err="1">
                <a:latin typeface="Palatino Linotype" pitchFamily="18" charset="0"/>
              </a:rPr>
              <a:t>tibial</a:t>
            </a:r>
            <a:r>
              <a:rPr lang="en-US" sz="1200" dirty="0">
                <a:latin typeface="Palatino Linotype" pitchFamily="18" charset="0"/>
              </a:rPr>
              <a:t> and </a:t>
            </a:r>
            <a:r>
              <a:rPr lang="en-US" sz="1200" dirty="0" err="1">
                <a:latin typeface="Palatino Linotype" pitchFamily="18" charset="0"/>
              </a:rPr>
              <a:t>dorsalis</a:t>
            </a:r>
            <a:r>
              <a:rPr lang="en-US" sz="1200" dirty="0">
                <a:latin typeface="Palatino Linotype" pitchFamily="18" charset="0"/>
              </a:rPr>
              <a:t> </a:t>
            </a:r>
            <a:r>
              <a:rPr lang="en-US" sz="1200" dirty="0" err="1">
                <a:latin typeface="Palatino Linotype" pitchFamily="18" charset="0"/>
              </a:rPr>
              <a:t>pedis</a:t>
            </a:r>
            <a:r>
              <a:rPr lang="en-US" sz="1200" dirty="0">
                <a:latin typeface="Palatino Linotype" pitchFamily="18" charset="0"/>
              </a:rPr>
              <a:t> arteries divided by highest arm systolic pressure.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Normal: &gt;1.0; Claudication: 0.5-0.7; Rest pain: 0.3-0.5; Gangrene: &lt;0.3.</a:t>
            </a:r>
          </a:p>
          <a:p>
            <a:r>
              <a:rPr lang="en-US" sz="1400" b="1" dirty="0">
                <a:latin typeface="Palatino Linotype" pitchFamily="18" charset="0"/>
              </a:rPr>
              <a:t>Segmental Limb Pressures: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Detects arterial obstruction and coronary heart disease risk.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Uses serial blood pressure cuffs on lower extremity.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ABI: Ratio of ankle pressure to brachial pressure; ABI &lt;0.9 indicates arterial obstruction.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ABI &gt;1.0 suggests arterial obstruction linked with coronary heart disease.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Limitations: Non-compressibility, false positives in diabetes &amp; end-stage renal disease, inability to differentiate stenosis from occlusion.</a:t>
            </a:r>
          </a:p>
          <a:p>
            <a:pPr lvl="1"/>
            <a:r>
              <a:rPr lang="en-US" sz="1200" dirty="0">
                <a:latin typeface="Palatino Linotype" pitchFamily="18" charset="0"/>
              </a:rPr>
              <a:t>Critical limb ischemia: Ankle pressures &lt;50 mmHg or toe pressures &lt;30 mmHg.</a:t>
            </a:r>
          </a:p>
          <a:p>
            <a:r>
              <a:rPr lang="en-US" sz="1400" b="1" dirty="0">
                <a:latin typeface="Palatino Linotype" pitchFamily="18" charset="0"/>
              </a:rPr>
              <a:t>Alternative Evaluations:</a:t>
            </a:r>
            <a:endParaRPr lang="en-US" sz="1400" dirty="0">
              <a:latin typeface="Palatino Linotype" pitchFamily="18" charset="0"/>
            </a:endParaRPr>
          </a:p>
          <a:p>
            <a:pPr lvl="1"/>
            <a:r>
              <a:rPr lang="en-US" sz="1200" dirty="0">
                <a:latin typeface="Palatino Linotype" pitchFamily="18" charset="0"/>
              </a:rPr>
              <a:t>Toe-brachial pressures, pulse volume recordings, oxygen measurements, vascular imaging (duplex ultrasound</a:t>
            </a:r>
            <a:r>
              <a:rPr lang="en-US" sz="1200" dirty="0" smtClean="0">
                <a:latin typeface="Palatino Linotype" pitchFamily="18" charset="0"/>
              </a:rPr>
              <a:t>).</a:t>
            </a:r>
            <a:endParaRPr lang="en-US" sz="1200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8"/>
            <a:ext cx="3108960" cy="486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5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0"/>
            <a:ext cx="8229600" cy="7921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dirty="0" smtClean="0">
              <a:latin typeface="Palatino Linotype" pitchFamily="18" charset="0"/>
            </a:endParaRPr>
          </a:p>
          <a:p>
            <a:r>
              <a:rPr lang="en-US" dirty="0" smtClean="0">
                <a:latin typeface="Palatino Linotype" pitchFamily="18" charset="0"/>
              </a:rPr>
              <a:t>Illustration demonstrating the positioning of cuffs to assess segmental limb pressures, with a focus on the ankle regions.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5122" name="Picture 2" descr="Segmental Blood Pressures for Vascular Diagnosis - Viason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66675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37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Palatino Linotype" pitchFamily="18" charset="0"/>
              </a:rPr>
              <a:t>Radiologic Evaluation: Ultrasound in Vascular </a:t>
            </a:r>
            <a:r>
              <a:rPr lang="en-US" b="1" dirty="0" smtClean="0">
                <a:latin typeface="Palatino Linotype" pitchFamily="18" charset="0"/>
              </a:rPr>
              <a:t>Patients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3058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Ultrasound Characteristics: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Time-consuming and requires experienced technicians.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Doppler waveforms (biphasic, monophasic, asymmetrical) suggest atherosclerotic occlusive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B-mode ultrasonography offers black &amp; white real-time images but cannot evaluate blood flow.</a:t>
            </a:r>
          </a:p>
          <a:p>
            <a:r>
              <a:rPr lang="en-US" b="1" dirty="0">
                <a:latin typeface="Palatino Linotype" pitchFamily="18" charset="0"/>
              </a:rPr>
              <a:t>Duplex Ultrasonography: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Combines B-mode imaging, spectral Doppler, and color-flow duplex scanning.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Requires meticulous technique and a 60° Doppler angle.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Less reliable for intra-abdominal vessels; limited in evaluating </a:t>
            </a:r>
            <a:r>
              <a:rPr lang="en-US" dirty="0" err="1">
                <a:latin typeface="Palatino Linotype" pitchFamily="18" charset="0"/>
              </a:rPr>
              <a:t>aortoiliac</a:t>
            </a:r>
            <a:r>
              <a:rPr lang="en-US" dirty="0">
                <a:latin typeface="Palatino Linotype" pitchFamily="18" charset="0"/>
              </a:rPr>
              <a:t> and </a:t>
            </a:r>
            <a:r>
              <a:rPr lang="en-US" dirty="0" err="1">
                <a:latin typeface="Palatino Linotype" pitchFamily="18" charset="0"/>
              </a:rPr>
              <a:t>infrapopliteal</a:t>
            </a:r>
            <a:r>
              <a:rPr lang="en-US" dirty="0">
                <a:latin typeface="Palatino Linotype" pitchFamily="18" charset="0"/>
              </a:rPr>
              <a:t>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Clinical studies show lower sensitivity in calculating </a:t>
            </a:r>
            <a:r>
              <a:rPr lang="en-US" dirty="0" err="1">
                <a:latin typeface="Palatino Linotype" pitchFamily="18" charset="0"/>
              </a:rPr>
              <a:t>infrapopliteal</a:t>
            </a:r>
            <a:r>
              <a:rPr lang="en-US" dirty="0">
                <a:latin typeface="Palatino Linotype" pitchFamily="18" charset="0"/>
              </a:rPr>
              <a:t> vessel stenosis versus other methods.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Not recommended solely for preoperative planning in lower extremity revascularizations.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Cannot evaluate recent PTFE and Dacron grafts due to air content.</a:t>
            </a:r>
          </a:p>
          <a:p>
            <a:r>
              <a:rPr lang="en-US" b="1" dirty="0">
                <a:latin typeface="Palatino Linotype" pitchFamily="18" charset="0"/>
              </a:rPr>
              <a:t>Limitations: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B-mode probes are non-</a:t>
            </a:r>
            <a:r>
              <a:rPr lang="en-US" dirty="0" err="1">
                <a:latin typeface="Palatino Linotype" pitchFamily="18" charset="0"/>
              </a:rPr>
              <a:t>sterilizable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Cannot differentiate fresh thrombus and flowing blood.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Calcification causes acoustic shadowing.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Intraoperative use requires sterile covering.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6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224</TotalTime>
  <Words>6862</Words>
  <Application>Microsoft Office PowerPoint</Application>
  <PresentationFormat>On-screen Show (4:3)</PresentationFormat>
  <Paragraphs>797</Paragraphs>
  <Slides>69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Clarity</vt:lpstr>
      <vt:lpstr>Arterial Disease</vt:lpstr>
      <vt:lpstr>Vascular Patient Overview </vt:lpstr>
      <vt:lpstr>Understanding Vascular History</vt:lpstr>
      <vt:lpstr>Understanding Vascular History</vt:lpstr>
      <vt:lpstr>Understanding Vascular History</vt:lpstr>
      <vt:lpstr>Vascular Physical Examination Essentials</vt:lpstr>
      <vt:lpstr>Noninvasive Diagnostic Evaluation of Vascular Patients</vt:lpstr>
      <vt:lpstr>PowerPoint Presentation</vt:lpstr>
      <vt:lpstr>Radiologic Evaluation: Ultrasound in Vascular Patients</vt:lpstr>
      <vt:lpstr>PowerPoint Presentation</vt:lpstr>
      <vt:lpstr>Computed Tomography Angiography (CTA)</vt:lpstr>
      <vt:lpstr>Vascular Imaging Modalities</vt:lpstr>
      <vt:lpstr>Preoperative Cardiac Assessment in VascularPatients</vt:lpstr>
      <vt:lpstr> Evolution of Endovascular Therapy</vt:lpstr>
      <vt:lpstr>Vascular Stents Overview</vt:lpstr>
      <vt:lpstr>CAROTID ARTERY DISEASE</vt:lpstr>
      <vt:lpstr>Atherosclerotic Carotid Occlusive Disease</vt:lpstr>
      <vt:lpstr>Clinical Signs of Cerebral Ischemia</vt:lpstr>
      <vt:lpstr>Carotid Artery Evaluation: Duplex Ultrasonography</vt:lpstr>
      <vt:lpstr>PowerPoint Presentation</vt:lpstr>
      <vt:lpstr>Imaging Modalities for Carotid Evaluation &amp; Stroke Assessment</vt:lpstr>
      <vt:lpstr>Carotid Occlusive Disease Treatment</vt:lpstr>
      <vt:lpstr>Carotid Occlusive Disease Treatment</vt:lpstr>
      <vt:lpstr>Carotid Endarterectomy vs. Angioplasty and Stenting</vt:lpstr>
      <vt:lpstr>Carotid Endarterectomy: Key Techniques and Considerations</vt:lpstr>
      <vt:lpstr>Carotid Angioplasty &amp; Stenting Overview</vt:lpstr>
      <vt:lpstr>ABDOMINAL AORTIC ANEURYSM</vt:lpstr>
      <vt:lpstr>Introduction</vt:lpstr>
      <vt:lpstr>Aneurysmal Disease of the Aorta: Causes andRisk</vt:lpstr>
      <vt:lpstr>Clinical Manifestations &amp; Anatomy of AAA</vt:lpstr>
      <vt:lpstr>Diagnostic Evaluation of AAA</vt:lpstr>
      <vt:lpstr>Open Repair of Abdominal Aortic Aneurysm (AAA)</vt:lpstr>
      <vt:lpstr>Endovascular Repair of Abdominal Aortic Aneurysm (AAA)</vt:lpstr>
      <vt:lpstr>Endovascular AAA Repair: Benefits and Risks</vt:lpstr>
      <vt:lpstr>MESENTERIC ARTERY DISEASE</vt:lpstr>
      <vt:lpstr>Introduction</vt:lpstr>
      <vt:lpstr>Mesenteric Artery Occlusive Disease Overview</vt:lpstr>
      <vt:lpstr>Clinical Manifestations of Mesenteric Ischemia</vt:lpstr>
      <vt:lpstr>Diagnostic Evaluation of Mesenteric Ischemia</vt:lpstr>
      <vt:lpstr>Acute Embolic Mesenteric Ischemia: Surgical Approach</vt:lpstr>
      <vt:lpstr>Endovascular Treatment of Mesenteric Ischemia</vt:lpstr>
      <vt:lpstr>AORTOILIAC OCCLUSIVE DISEASE</vt:lpstr>
      <vt:lpstr>Aortoiliac Arterial Segment &amp; Atherosclerosis</vt:lpstr>
      <vt:lpstr>Classification and Treatment of Aortoiliac Occlusive Disease</vt:lpstr>
      <vt:lpstr>Aortoiliac Disease: Treatment and Surgical Options</vt:lpstr>
      <vt:lpstr>PowerPoint Presentation</vt:lpstr>
      <vt:lpstr>Aortic Endarterectomy vs. Modern Treatments</vt:lpstr>
      <vt:lpstr>Aortic Endarterectomy vs. Modern Treatments</vt:lpstr>
      <vt:lpstr>Complications of Surgical Aortoiliac Reconstruction</vt:lpstr>
      <vt:lpstr>Endovascular Treatment for Aortic Disease</vt:lpstr>
      <vt:lpstr>Endovascular Treatment for Iliac Artery Disease</vt:lpstr>
      <vt:lpstr>Aortoiliac Disease: Surgical vs. Endovascular Treatment</vt:lpstr>
      <vt:lpstr>LOWER EXTREMITY ARTERIAL OCCLUSIVE DISEASE</vt:lpstr>
      <vt:lpstr>Lower Extremity Occlusive Disease Overview</vt:lpstr>
      <vt:lpstr>Lower Extremity Occlusive Disease: Diagnostic Overview</vt:lpstr>
      <vt:lpstr>Lower Extremity Occlusive Disease: Classifications</vt:lpstr>
      <vt:lpstr>PowerPoint Presentation</vt:lpstr>
      <vt:lpstr> Etiology and Presentation of Acute Limb Ischemia (ALI)</vt:lpstr>
      <vt:lpstr>Clinical Manifestations &amp; Assessment of Acute Limb Ischemia (ALI)</vt:lpstr>
      <vt:lpstr> Acute Limb Ischemia (ALI): Treatment Overview</vt:lpstr>
      <vt:lpstr>Surgical Approaches for Vascular Occlusions</vt:lpstr>
      <vt:lpstr>Complications of Acute Limb Ischemia Treatment</vt:lpstr>
      <vt:lpstr>PowerPoint Presentation</vt:lpstr>
      <vt:lpstr>Chronic Limb Ischemia (CLI) Manifestations</vt:lpstr>
      <vt:lpstr>PowerPoint Presentation</vt:lpstr>
      <vt:lpstr>PowerPoint Presentation</vt:lpstr>
      <vt:lpstr>Chronic Limb Ischemia (CLI) Treatment Insights</vt:lpstr>
      <vt:lpstr>PowerPoint Presentation</vt:lpstr>
      <vt:lpstr>Surgical Treatment for Chronic Limb Ischemia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Arterial Disease</dc:title>
  <dc:creator>abc</dc:creator>
  <cp:lastModifiedBy>abc</cp:lastModifiedBy>
  <cp:revision>42</cp:revision>
  <dcterms:created xsi:type="dcterms:W3CDTF">2023-09-04T06:42:05Z</dcterms:created>
  <dcterms:modified xsi:type="dcterms:W3CDTF">2023-09-04T18:07:47Z</dcterms:modified>
</cp:coreProperties>
</file>